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Funnel Sans" panose="020B0604020202020204" charset="0"/>
      <p:regular r:id="rId14"/>
    </p:embeddedFont>
    <p:embeddedFont>
      <p:font typeface="Mona Sans Semi Bold"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0" d="100"/>
          <a:sy n="80" d="100"/>
        </p:scale>
        <p:origin x="139"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svg>
</file>

<file path=ppt/media/image23.png>
</file>

<file path=ppt/media/image24.svg>
</file>

<file path=ppt/media/image3.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71604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595360" y="0"/>
            <a:ext cx="6035040" cy="8229600"/>
          </a:xfrm>
          <a:prstGeom prst="rect">
            <a:avLst/>
          </a:prstGeom>
        </p:spPr>
      </p:pic>
      <p:sp>
        <p:nvSpPr>
          <p:cNvPr id="3" name="Text 0"/>
          <p:cNvSpPr/>
          <p:nvPr/>
        </p:nvSpPr>
        <p:spPr>
          <a:xfrm>
            <a:off x="793790" y="2007751"/>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DDDDDD"/>
                </a:solidFill>
                <a:latin typeface="Mona Sans Semi Bold" pitchFamily="34" charset="0"/>
                <a:ea typeface="Mona Sans Semi Bold" pitchFamily="34" charset="-122"/>
                <a:cs typeface="Mona Sans Semi Bold" pitchFamily="34" charset="-120"/>
              </a:rPr>
              <a:t>Introduction</a:t>
            </a:r>
            <a:endParaRPr lang="en-US" sz="4450" dirty="0"/>
          </a:p>
        </p:txBody>
      </p:sp>
      <p:sp>
        <p:nvSpPr>
          <p:cNvPr id="4" name="Text 1"/>
          <p:cNvSpPr/>
          <p:nvPr/>
        </p:nvSpPr>
        <p:spPr>
          <a:xfrm>
            <a:off x="793790" y="3015734"/>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8F8F8F"/>
                </a:solidFill>
                <a:latin typeface="Arial" panose="020B0604020202020204" pitchFamily="34" charset="0"/>
                <a:ea typeface="Funnel Sans" pitchFamily="34" charset="-122"/>
                <a:cs typeface="Arial" panose="020B0604020202020204" pitchFamily="34" charset="0"/>
              </a:rPr>
              <a:t>This presentation critically analyzes a significant cyber-attack, focusing on identifying, assessing, and managing threats that disrupt operations, damage assets, or harm people. </a:t>
            </a:r>
            <a:endParaRPr lang="en-US" sz="175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C12E07C1-2A62-66C1-3660-D7B22406A297}"/>
              </a:ext>
            </a:extLst>
          </p:cNvPr>
          <p:cNvSpPr txBox="1"/>
          <p:nvPr/>
        </p:nvSpPr>
        <p:spPr>
          <a:xfrm>
            <a:off x="679733" y="5636508"/>
            <a:ext cx="6146234" cy="630942"/>
          </a:xfrm>
          <a:prstGeom prst="rect">
            <a:avLst/>
          </a:prstGeom>
          <a:noFill/>
        </p:spPr>
        <p:txBody>
          <a:bodyPr wrap="none" rtlCol="0">
            <a:spAutoFit/>
          </a:bodyPr>
          <a:lstStyle/>
          <a:p>
            <a:r>
              <a:rPr lang="en-US" sz="3500" dirty="0">
                <a:solidFill>
                  <a:schemeClr val="bg1">
                    <a:lumMod val="95000"/>
                  </a:schemeClr>
                </a:solidFill>
                <a:latin typeface="Mona Sans Semi Bold" panose="020B0604020202020204" charset="0"/>
                <a:cs typeface="Arial" panose="020B0604020202020204" pitchFamily="34" charset="0"/>
              </a:rPr>
              <a:t>Presented by Prabin </a:t>
            </a:r>
            <a:r>
              <a:rPr lang="en-US" sz="3500" dirty="0">
                <a:solidFill>
                  <a:schemeClr val="bg1">
                    <a:lumMod val="95000"/>
                  </a:schemeClr>
                </a:solidFill>
                <a:latin typeface="Mona Sans Semi Bold" panose="020B0604020202020204" charset="0"/>
              </a:rPr>
              <a:t>Pradhan</a:t>
            </a:r>
          </a:p>
        </p:txBody>
      </p:sp>
      <p:sp>
        <p:nvSpPr>
          <p:cNvPr id="6" name="TextBox 5">
            <a:extLst>
              <a:ext uri="{FF2B5EF4-FFF2-40B4-BE49-F238E27FC236}">
                <a16:creationId xmlns:a16="http://schemas.microsoft.com/office/drawing/2014/main" id="{C7DC5522-18D0-E457-5E43-737C31FCBA4C}"/>
              </a:ext>
            </a:extLst>
          </p:cNvPr>
          <p:cNvSpPr txBox="1"/>
          <p:nvPr/>
        </p:nvSpPr>
        <p:spPr>
          <a:xfrm>
            <a:off x="679733" y="4882129"/>
            <a:ext cx="9672841" cy="630942"/>
          </a:xfrm>
          <a:prstGeom prst="rect">
            <a:avLst/>
          </a:prstGeom>
          <a:noFill/>
        </p:spPr>
        <p:txBody>
          <a:bodyPr wrap="none" rtlCol="0">
            <a:spAutoFit/>
          </a:bodyPr>
          <a:lstStyle/>
          <a:p>
            <a:r>
              <a:rPr lang="en-US" sz="3500" dirty="0">
                <a:solidFill>
                  <a:schemeClr val="bg1">
                    <a:lumMod val="95000"/>
                  </a:schemeClr>
                </a:solidFill>
                <a:latin typeface="Mona Sans Semi Bold" panose="020B0604020202020204" charset="0"/>
              </a:rPr>
              <a:t>CC5052 Risk Crisis and Security Management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56642" y="766167"/>
            <a:ext cx="6274237" cy="540544"/>
          </a:xfrm>
          <a:prstGeom prst="rect">
            <a:avLst/>
          </a:prstGeom>
          <a:noFill/>
          <a:ln/>
        </p:spPr>
        <p:txBody>
          <a:bodyPr wrap="none" lIns="0" tIns="0" rIns="0" bIns="0" rtlCol="0" anchor="t"/>
          <a:lstStyle/>
          <a:p>
            <a:pPr marL="0" indent="0" algn="l">
              <a:lnSpc>
                <a:spcPts val="4250"/>
              </a:lnSpc>
              <a:buNone/>
            </a:pPr>
            <a:r>
              <a:rPr lang="en-US" sz="3400" dirty="0">
                <a:solidFill>
                  <a:srgbClr val="DDDDDD"/>
                </a:solidFill>
                <a:latin typeface="Mona Sans Semi Bold" pitchFamily="34" charset="0"/>
                <a:ea typeface="Mona Sans Semi Bold" pitchFamily="34" charset="-122"/>
                <a:cs typeface="Mona Sans Semi Bold" pitchFamily="34" charset="-120"/>
              </a:rPr>
              <a:t>Propose Mitigation Strategies:</a:t>
            </a:r>
            <a:endParaRPr lang="en-US" sz="3400" dirty="0"/>
          </a:p>
        </p:txBody>
      </p:sp>
      <p:sp>
        <p:nvSpPr>
          <p:cNvPr id="3" name="Text 1"/>
          <p:cNvSpPr/>
          <p:nvPr/>
        </p:nvSpPr>
        <p:spPr>
          <a:xfrm>
            <a:off x="756642" y="1739027"/>
            <a:ext cx="13117116" cy="691753"/>
          </a:xfrm>
          <a:prstGeom prst="rect">
            <a:avLst/>
          </a:prstGeom>
          <a:noFill/>
          <a:ln/>
        </p:spPr>
        <p:txBody>
          <a:bodyPr wrap="square" lIns="0" tIns="0" rIns="0" bIns="0" rtlCol="0" anchor="t"/>
          <a:lstStyle/>
          <a:p>
            <a:pPr marL="0" indent="0" algn="l">
              <a:lnSpc>
                <a:spcPts val="2700"/>
              </a:lnSpc>
              <a:buNone/>
            </a:pPr>
            <a:r>
              <a:rPr lang="en-US" sz="1700" dirty="0">
                <a:solidFill>
                  <a:srgbClr val="8F8F8F"/>
                </a:solidFill>
                <a:latin typeface="Arial" panose="020B0604020202020204" pitchFamily="34" charset="0"/>
                <a:ea typeface="Funnel Sans" pitchFamily="34" charset="-122"/>
                <a:cs typeface="Arial" panose="020B0604020202020204" pitchFamily="34" charset="0"/>
              </a:rPr>
              <a:t>The Mitigation Strategies of Conti Ransomware and HIVE Ransomware are based in risk management principles including identification, assessment and control.</a:t>
            </a:r>
            <a:endParaRPr lang="en-US" sz="1700" dirty="0">
              <a:latin typeface="Arial" panose="020B0604020202020204" pitchFamily="34" charset="0"/>
              <a:cs typeface="Arial" panose="020B0604020202020204" pitchFamily="34" charset="0"/>
            </a:endParaRPr>
          </a:p>
        </p:txBody>
      </p:sp>
      <p:sp>
        <p:nvSpPr>
          <p:cNvPr id="4" name="Shape 2"/>
          <p:cNvSpPr/>
          <p:nvPr/>
        </p:nvSpPr>
        <p:spPr>
          <a:xfrm>
            <a:off x="756642" y="2673906"/>
            <a:ext cx="13117116" cy="4789408"/>
          </a:xfrm>
          <a:prstGeom prst="roundRect">
            <a:avLst>
              <a:gd name="adj" fmla="val 1896"/>
            </a:avLst>
          </a:prstGeom>
          <a:solidFill>
            <a:srgbClr val="404040"/>
          </a:solidFill>
          <a:ln w="7620">
            <a:solidFill>
              <a:srgbClr val="595959"/>
            </a:solidFill>
            <a:prstDash val="solid"/>
          </a:ln>
        </p:spPr>
      </p:sp>
      <p:sp>
        <p:nvSpPr>
          <p:cNvPr id="5" name="Shape 3"/>
          <p:cNvSpPr/>
          <p:nvPr/>
        </p:nvSpPr>
        <p:spPr>
          <a:xfrm>
            <a:off x="764262" y="2681526"/>
            <a:ext cx="6550938" cy="1591389"/>
          </a:xfrm>
          <a:prstGeom prst="roundRect">
            <a:avLst>
              <a:gd name="adj" fmla="val 5706"/>
            </a:avLst>
          </a:prstGeom>
          <a:solidFill>
            <a:srgbClr val="404040"/>
          </a:solidFill>
          <a:ln/>
        </p:spPr>
      </p:sp>
      <p:sp>
        <p:nvSpPr>
          <p:cNvPr id="6" name="Text 4"/>
          <p:cNvSpPr/>
          <p:nvPr/>
        </p:nvSpPr>
        <p:spPr>
          <a:xfrm>
            <a:off x="980361" y="2897624"/>
            <a:ext cx="2702600" cy="337780"/>
          </a:xfrm>
          <a:prstGeom prst="rect">
            <a:avLst/>
          </a:prstGeom>
          <a:noFill/>
          <a:ln/>
        </p:spPr>
        <p:txBody>
          <a:bodyPr wrap="none" lIns="0" tIns="0" rIns="0" bIns="0" rtlCol="0" anchor="t"/>
          <a:lstStyle/>
          <a:p>
            <a:pPr marL="0" indent="0" algn="l">
              <a:lnSpc>
                <a:spcPts val="2650"/>
              </a:lnSpc>
              <a:buNone/>
            </a:pPr>
            <a:r>
              <a:rPr lang="en-US" sz="2100" dirty="0">
                <a:solidFill>
                  <a:srgbClr val="FFFFFF"/>
                </a:solidFill>
                <a:latin typeface="Mona Sans Semi Bold" pitchFamily="34" charset="0"/>
                <a:ea typeface="Mona Sans Semi Bold" pitchFamily="34" charset="-122"/>
                <a:cs typeface="Mona Sans Semi Bold" pitchFamily="34" charset="-120"/>
              </a:rPr>
              <a:t>Identify Risks</a:t>
            </a:r>
            <a:endParaRPr lang="en-US" sz="2100" dirty="0"/>
          </a:p>
        </p:txBody>
      </p:sp>
      <p:sp>
        <p:nvSpPr>
          <p:cNvPr id="7" name="Text 5"/>
          <p:cNvSpPr/>
          <p:nvPr/>
        </p:nvSpPr>
        <p:spPr>
          <a:xfrm>
            <a:off x="980361" y="3365063"/>
            <a:ext cx="5794415" cy="691753"/>
          </a:xfrm>
          <a:prstGeom prst="rect">
            <a:avLst/>
          </a:prstGeom>
          <a:noFill/>
          <a:ln/>
        </p:spPr>
        <p:txBody>
          <a:bodyPr wrap="square" lIns="0" tIns="0" rIns="0" bIns="0" rtlCol="0" anchor="t"/>
          <a:lstStyle/>
          <a:p>
            <a:pPr marL="0" indent="0" algn="l">
              <a:lnSpc>
                <a:spcPts val="2700"/>
              </a:lnSpc>
              <a:buNone/>
            </a:pPr>
            <a:r>
              <a:rPr lang="en-US" sz="1700" dirty="0">
                <a:solidFill>
                  <a:srgbClr val="FFFFFF"/>
                </a:solidFill>
                <a:latin typeface="Arial" panose="020B0604020202020204" pitchFamily="34" charset="0"/>
                <a:ea typeface="Funnel Sans" pitchFamily="34" charset="-122"/>
                <a:cs typeface="Arial" panose="020B0604020202020204" pitchFamily="34" charset="0"/>
              </a:rPr>
              <a:t>Map critical assets, identify vulnerabilities, and understand potential ransomware threats.</a:t>
            </a:r>
            <a:endParaRPr lang="en-US" sz="1700" dirty="0">
              <a:latin typeface="Arial" panose="020B0604020202020204" pitchFamily="34" charset="0"/>
              <a:cs typeface="Arial" panose="020B0604020202020204" pitchFamily="34" charset="0"/>
            </a:endParaRPr>
          </a:p>
        </p:txBody>
      </p:sp>
      <p:sp>
        <p:nvSpPr>
          <p:cNvPr id="8" name="Shape 6"/>
          <p:cNvSpPr/>
          <p:nvPr/>
        </p:nvSpPr>
        <p:spPr>
          <a:xfrm>
            <a:off x="7315200" y="2681526"/>
            <a:ext cx="6550938" cy="1591389"/>
          </a:xfrm>
          <a:prstGeom prst="rect">
            <a:avLst/>
          </a:prstGeom>
          <a:solidFill>
            <a:srgbClr val="404040"/>
          </a:solidFill>
          <a:ln/>
        </p:spPr>
      </p:sp>
      <p:sp>
        <p:nvSpPr>
          <p:cNvPr id="9" name="Shape 7"/>
          <p:cNvSpPr/>
          <p:nvPr/>
        </p:nvSpPr>
        <p:spPr>
          <a:xfrm>
            <a:off x="7315200" y="2681526"/>
            <a:ext cx="30480" cy="1591389"/>
          </a:xfrm>
          <a:prstGeom prst="roundRect">
            <a:avLst>
              <a:gd name="adj" fmla="val 297937"/>
            </a:avLst>
          </a:prstGeom>
          <a:solidFill>
            <a:srgbClr val="595959"/>
          </a:solidFill>
          <a:ln/>
        </p:spPr>
      </p:sp>
      <p:sp>
        <p:nvSpPr>
          <p:cNvPr id="10" name="Text 8"/>
          <p:cNvSpPr/>
          <p:nvPr/>
        </p:nvSpPr>
        <p:spPr>
          <a:xfrm>
            <a:off x="7855625" y="2897624"/>
            <a:ext cx="2702600" cy="337780"/>
          </a:xfrm>
          <a:prstGeom prst="rect">
            <a:avLst/>
          </a:prstGeom>
          <a:noFill/>
          <a:ln/>
        </p:spPr>
        <p:txBody>
          <a:bodyPr wrap="none" lIns="0" tIns="0" rIns="0" bIns="0" rtlCol="0" anchor="t"/>
          <a:lstStyle/>
          <a:p>
            <a:pPr marL="0" indent="0" algn="l">
              <a:lnSpc>
                <a:spcPts val="2650"/>
              </a:lnSpc>
              <a:buNone/>
            </a:pPr>
            <a:r>
              <a:rPr lang="en-US" sz="2100" dirty="0">
                <a:solidFill>
                  <a:srgbClr val="FFFFFF"/>
                </a:solidFill>
                <a:latin typeface="Mona Sans Semi Bold" pitchFamily="34" charset="0"/>
                <a:ea typeface="Mona Sans Semi Bold" pitchFamily="34" charset="-122"/>
                <a:cs typeface="Mona Sans Semi Bold" pitchFamily="34" charset="-120"/>
              </a:rPr>
              <a:t>Assess Risks</a:t>
            </a:r>
            <a:endParaRPr lang="en-US" sz="2100" dirty="0"/>
          </a:p>
        </p:txBody>
      </p:sp>
      <p:sp>
        <p:nvSpPr>
          <p:cNvPr id="11" name="Text 9"/>
          <p:cNvSpPr/>
          <p:nvPr/>
        </p:nvSpPr>
        <p:spPr>
          <a:xfrm>
            <a:off x="7855625" y="3365063"/>
            <a:ext cx="5794415" cy="691753"/>
          </a:xfrm>
          <a:prstGeom prst="rect">
            <a:avLst/>
          </a:prstGeom>
          <a:noFill/>
          <a:ln/>
        </p:spPr>
        <p:txBody>
          <a:bodyPr wrap="square" lIns="0" tIns="0" rIns="0" bIns="0" rtlCol="0" anchor="t"/>
          <a:lstStyle/>
          <a:p>
            <a:pPr marL="0" indent="0" algn="l">
              <a:lnSpc>
                <a:spcPts val="2700"/>
              </a:lnSpc>
              <a:buNone/>
            </a:pPr>
            <a:r>
              <a:rPr lang="en-US" sz="1700" dirty="0">
                <a:solidFill>
                  <a:srgbClr val="FFFFFF"/>
                </a:solidFill>
                <a:latin typeface="Arial" panose="020B0604020202020204" pitchFamily="34" charset="0"/>
                <a:ea typeface="Funnel Sans" pitchFamily="34" charset="-122"/>
                <a:cs typeface="Arial" panose="020B0604020202020204" pitchFamily="34" charset="0"/>
              </a:rPr>
              <a:t>Evaluate the likelihood of an attack and its potential operational, data, and financial impact.</a:t>
            </a:r>
            <a:endParaRPr lang="en-US" sz="1700" dirty="0">
              <a:latin typeface="Arial" panose="020B0604020202020204" pitchFamily="34" charset="0"/>
              <a:cs typeface="Arial" panose="020B0604020202020204" pitchFamily="34" charset="0"/>
            </a:endParaRPr>
          </a:p>
        </p:txBody>
      </p:sp>
      <p:sp>
        <p:nvSpPr>
          <p:cNvPr id="12" name="Shape 10"/>
          <p:cNvSpPr/>
          <p:nvPr/>
        </p:nvSpPr>
        <p:spPr>
          <a:xfrm>
            <a:off x="7045047" y="3207008"/>
            <a:ext cx="540425" cy="540425"/>
          </a:xfrm>
          <a:prstGeom prst="roundRect">
            <a:avLst>
              <a:gd name="adj" fmla="val 16804"/>
            </a:avLst>
          </a:prstGeom>
          <a:solidFill>
            <a:srgbClr val="181616">
              <a:alpha val="95000"/>
            </a:srgbClr>
          </a:solidFill>
          <a:ln w="30480">
            <a:solidFill>
              <a:srgbClr val="595959"/>
            </a:solidFill>
            <a:prstDash val="solid"/>
          </a:ln>
        </p:spPr>
      </p:sp>
      <p:pic>
        <p:nvPicPr>
          <p:cNvPr id="1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80183" y="3342144"/>
            <a:ext cx="270153" cy="270153"/>
          </a:xfrm>
          <a:prstGeom prst="rect">
            <a:avLst/>
          </a:prstGeom>
        </p:spPr>
      </p:pic>
      <p:sp>
        <p:nvSpPr>
          <p:cNvPr id="14" name="Shape 11"/>
          <p:cNvSpPr/>
          <p:nvPr/>
        </p:nvSpPr>
        <p:spPr>
          <a:xfrm>
            <a:off x="764262" y="4272915"/>
            <a:ext cx="6550938" cy="1591389"/>
          </a:xfrm>
          <a:prstGeom prst="rect">
            <a:avLst/>
          </a:prstGeom>
          <a:solidFill>
            <a:srgbClr val="404040"/>
          </a:solidFill>
          <a:ln/>
        </p:spPr>
      </p:sp>
      <p:sp>
        <p:nvSpPr>
          <p:cNvPr id="15" name="Shape 12"/>
          <p:cNvSpPr/>
          <p:nvPr/>
        </p:nvSpPr>
        <p:spPr>
          <a:xfrm>
            <a:off x="764262" y="4272915"/>
            <a:ext cx="6550938" cy="30480"/>
          </a:xfrm>
          <a:prstGeom prst="roundRect">
            <a:avLst>
              <a:gd name="adj" fmla="val 297937"/>
            </a:avLst>
          </a:prstGeom>
          <a:solidFill>
            <a:srgbClr val="595959"/>
          </a:solidFill>
          <a:ln/>
        </p:spPr>
      </p:sp>
      <p:sp>
        <p:nvSpPr>
          <p:cNvPr id="16" name="Text 13"/>
          <p:cNvSpPr/>
          <p:nvPr/>
        </p:nvSpPr>
        <p:spPr>
          <a:xfrm>
            <a:off x="980361" y="4489013"/>
            <a:ext cx="2702600" cy="337780"/>
          </a:xfrm>
          <a:prstGeom prst="rect">
            <a:avLst/>
          </a:prstGeom>
          <a:noFill/>
          <a:ln/>
        </p:spPr>
        <p:txBody>
          <a:bodyPr wrap="none" lIns="0" tIns="0" rIns="0" bIns="0" rtlCol="0" anchor="t"/>
          <a:lstStyle/>
          <a:p>
            <a:pPr marL="0" indent="0" algn="l">
              <a:lnSpc>
                <a:spcPts val="2650"/>
              </a:lnSpc>
              <a:buNone/>
            </a:pPr>
            <a:r>
              <a:rPr lang="en-US" sz="2100" dirty="0">
                <a:solidFill>
                  <a:srgbClr val="FFFFFF"/>
                </a:solidFill>
                <a:latin typeface="Mona Sans Semi Bold" pitchFamily="34" charset="0"/>
                <a:ea typeface="Mona Sans Semi Bold" pitchFamily="34" charset="-122"/>
                <a:cs typeface="Mona Sans Semi Bold" pitchFamily="34" charset="-120"/>
              </a:rPr>
              <a:t>Preventive Controls</a:t>
            </a:r>
            <a:endParaRPr lang="en-US" sz="2100" dirty="0"/>
          </a:p>
        </p:txBody>
      </p:sp>
      <p:sp>
        <p:nvSpPr>
          <p:cNvPr id="17" name="Text 14"/>
          <p:cNvSpPr/>
          <p:nvPr/>
        </p:nvSpPr>
        <p:spPr>
          <a:xfrm>
            <a:off x="980361" y="4956453"/>
            <a:ext cx="5794415" cy="691753"/>
          </a:xfrm>
          <a:prstGeom prst="rect">
            <a:avLst/>
          </a:prstGeom>
          <a:noFill/>
          <a:ln/>
        </p:spPr>
        <p:txBody>
          <a:bodyPr wrap="square" lIns="0" tIns="0" rIns="0" bIns="0" rtlCol="0" anchor="t"/>
          <a:lstStyle/>
          <a:p>
            <a:pPr marL="0" indent="0" algn="l">
              <a:lnSpc>
                <a:spcPts val="2700"/>
              </a:lnSpc>
              <a:buNone/>
            </a:pPr>
            <a:r>
              <a:rPr lang="en-US" sz="1700" dirty="0">
                <a:solidFill>
                  <a:srgbClr val="FFFFFF"/>
                </a:solidFill>
                <a:latin typeface="Arial" panose="020B0604020202020204" pitchFamily="34" charset="0"/>
                <a:ea typeface="Funnel Sans" pitchFamily="34" charset="-122"/>
                <a:cs typeface="Arial" panose="020B0604020202020204" pitchFamily="34" charset="0"/>
              </a:rPr>
              <a:t>Implement patching, email filtering, network segmentation, MFA, and hiring Cybersecurity Exports</a:t>
            </a:r>
            <a:endParaRPr lang="en-US" sz="1700" dirty="0">
              <a:latin typeface="Arial" panose="020B0604020202020204" pitchFamily="34" charset="0"/>
              <a:cs typeface="Arial" panose="020B0604020202020204" pitchFamily="34" charset="0"/>
            </a:endParaRPr>
          </a:p>
        </p:txBody>
      </p:sp>
      <p:sp>
        <p:nvSpPr>
          <p:cNvPr id="18" name="Shape 15"/>
          <p:cNvSpPr/>
          <p:nvPr/>
        </p:nvSpPr>
        <p:spPr>
          <a:xfrm>
            <a:off x="7315200" y="4272915"/>
            <a:ext cx="6550938" cy="1591389"/>
          </a:xfrm>
          <a:prstGeom prst="rect">
            <a:avLst/>
          </a:prstGeom>
          <a:solidFill>
            <a:srgbClr val="404040"/>
          </a:solidFill>
          <a:ln/>
        </p:spPr>
      </p:sp>
      <p:sp>
        <p:nvSpPr>
          <p:cNvPr id="19" name="Shape 16"/>
          <p:cNvSpPr/>
          <p:nvPr/>
        </p:nvSpPr>
        <p:spPr>
          <a:xfrm>
            <a:off x="7315200" y="4272915"/>
            <a:ext cx="30480" cy="1591389"/>
          </a:xfrm>
          <a:prstGeom prst="roundRect">
            <a:avLst>
              <a:gd name="adj" fmla="val 297937"/>
            </a:avLst>
          </a:prstGeom>
          <a:solidFill>
            <a:srgbClr val="595959"/>
          </a:solidFill>
          <a:ln/>
        </p:spPr>
      </p:sp>
      <p:sp>
        <p:nvSpPr>
          <p:cNvPr id="20" name="Shape 17"/>
          <p:cNvSpPr/>
          <p:nvPr/>
        </p:nvSpPr>
        <p:spPr>
          <a:xfrm>
            <a:off x="7315200" y="4272915"/>
            <a:ext cx="6550938" cy="30480"/>
          </a:xfrm>
          <a:prstGeom prst="roundRect">
            <a:avLst>
              <a:gd name="adj" fmla="val 297937"/>
            </a:avLst>
          </a:prstGeom>
          <a:solidFill>
            <a:srgbClr val="595959"/>
          </a:solidFill>
          <a:ln/>
        </p:spPr>
      </p:sp>
      <p:sp>
        <p:nvSpPr>
          <p:cNvPr id="21" name="Text 18"/>
          <p:cNvSpPr/>
          <p:nvPr/>
        </p:nvSpPr>
        <p:spPr>
          <a:xfrm>
            <a:off x="7855625" y="4489013"/>
            <a:ext cx="2702600" cy="337780"/>
          </a:xfrm>
          <a:prstGeom prst="rect">
            <a:avLst/>
          </a:prstGeom>
          <a:noFill/>
          <a:ln/>
        </p:spPr>
        <p:txBody>
          <a:bodyPr wrap="none" lIns="0" tIns="0" rIns="0" bIns="0" rtlCol="0" anchor="t"/>
          <a:lstStyle/>
          <a:p>
            <a:pPr marL="0" indent="0" algn="l">
              <a:lnSpc>
                <a:spcPts val="2650"/>
              </a:lnSpc>
              <a:buNone/>
            </a:pPr>
            <a:r>
              <a:rPr lang="en-US" sz="2100" dirty="0">
                <a:solidFill>
                  <a:srgbClr val="FFFFFF"/>
                </a:solidFill>
                <a:latin typeface="Mona Sans Semi Bold" pitchFamily="34" charset="0"/>
                <a:ea typeface="Mona Sans Semi Bold" pitchFamily="34" charset="-122"/>
                <a:cs typeface="Mona Sans Semi Bold" pitchFamily="34" charset="-120"/>
              </a:rPr>
              <a:t>Detective Controls</a:t>
            </a:r>
            <a:endParaRPr lang="en-US" sz="2100" dirty="0"/>
          </a:p>
        </p:txBody>
      </p:sp>
      <p:sp>
        <p:nvSpPr>
          <p:cNvPr id="22" name="Text 19"/>
          <p:cNvSpPr/>
          <p:nvPr/>
        </p:nvSpPr>
        <p:spPr>
          <a:xfrm>
            <a:off x="7855625" y="4956453"/>
            <a:ext cx="5794415" cy="691753"/>
          </a:xfrm>
          <a:prstGeom prst="rect">
            <a:avLst/>
          </a:prstGeom>
          <a:noFill/>
          <a:ln/>
        </p:spPr>
        <p:txBody>
          <a:bodyPr wrap="square" lIns="0" tIns="0" rIns="0" bIns="0" rtlCol="0" anchor="t"/>
          <a:lstStyle/>
          <a:p>
            <a:pPr marL="0" indent="0" algn="l">
              <a:lnSpc>
                <a:spcPts val="2700"/>
              </a:lnSpc>
              <a:buNone/>
            </a:pPr>
            <a:r>
              <a:rPr lang="en-US" sz="1700" dirty="0">
                <a:solidFill>
                  <a:srgbClr val="FFFFFF"/>
                </a:solidFill>
                <a:latin typeface="Arial" panose="020B0604020202020204" pitchFamily="34" charset="0"/>
                <a:ea typeface="Funnel Sans" pitchFamily="34" charset="-122"/>
                <a:cs typeface="Arial" panose="020B0604020202020204" pitchFamily="34" charset="0"/>
              </a:rPr>
              <a:t>Utilize continuous monitoring, IPS/IDS, and audit logs for early detection and incident prevention.</a:t>
            </a:r>
            <a:endParaRPr lang="en-US" sz="1700" dirty="0">
              <a:latin typeface="Arial" panose="020B0604020202020204" pitchFamily="34" charset="0"/>
              <a:cs typeface="Arial" panose="020B0604020202020204" pitchFamily="34" charset="0"/>
            </a:endParaRPr>
          </a:p>
        </p:txBody>
      </p:sp>
      <p:sp>
        <p:nvSpPr>
          <p:cNvPr id="23" name="Shape 20"/>
          <p:cNvSpPr/>
          <p:nvPr/>
        </p:nvSpPr>
        <p:spPr>
          <a:xfrm>
            <a:off x="7045047" y="4798397"/>
            <a:ext cx="540425" cy="540425"/>
          </a:xfrm>
          <a:prstGeom prst="roundRect">
            <a:avLst>
              <a:gd name="adj" fmla="val 16804"/>
            </a:avLst>
          </a:prstGeom>
          <a:solidFill>
            <a:srgbClr val="181616">
              <a:alpha val="95000"/>
            </a:srgbClr>
          </a:solidFill>
          <a:ln w="30480">
            <a:solidFill>
              <a:srgbClr val="595959"/>
            </a:solidFill>
            <a:prstDash val="solid"/>
          </a:ln>
        </p:spPr>
      </p:sp>
      <p:pic>
        <p:nvPicPr>
          <p:cNvPr id="24"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180183" y="4933533"/>
            <a:ext cx="270153" cy="270153"/>
          </a:xfrm>
          <a:prstGeom prst="rect">
            <a:avLst/>
          </a:prstGeom>
        </p:spPr>
      </p:pic>
      <p:sp>
        <p:nvSpPr>
          <p:cNvPr id="25" name="Shape 21"/>
          <p:cNvSpPr/>
          <p:nvPr/>
        </p:nvSpPr>
        <p:spPr>
          <a:xfrm>
            <a:off x="764262" y="5864304"/>
            <a:ext cx="6550938" cy="1591389"/>
          </a:xfrm>
          <a:prstGeom prst="rect">
            <a:avLst/>
          </a:prstGeom>
          <a:solidFill>
            <a:srgbClr val="404040"/>
          </a:solidFill>
          <a:ln/>
        </p:spPr>
      </p:sp>
      <p:sp>
        <p:nvSpPr>
          <p:cNvPr id="26" name="Shape 22"/>
          <p:cNvSpPr/>
          <p:nvPr/>
        </p:nvSpPr>
        <p:spPr>
          <a:xfrm>
            <a:off x="764262" y="5864304"/>
            <a:ext cx="6550938" cy="30480"/>
          </a:xfrm>
          <a:prstGeom prst="roundRect">
            <a:avLst>
              <a:gd name="adj" fmla="val 297937"/>
            </a:avLst>
          </a:prstGeom>
          <a:solidFill>
            <a:srgbClr val="595959"/>
          </a:solidFill>
          <a:ln/>
        </p:spPr>
      </p:sp>
      <p:sp>
        <p:nvSpPr>
          <p:cNvPr id="27" name="Text 23"/>
          <p:cNvSpPr/>
          <p:nvPr/>
        </p:nvSpPr>
        <p:spPr>
          <a:xfrm>
            <a:off x="980361" y="6080403"/>
            <a:ext cx="2702600" cy="337780"/>
          </a:xfrm>
          <a:prstGeom prst="rect">
            <a:avLst/>
          </a:prstGeom>
          <a:noFill/>
          <a:ln/>
        </p:spPr>
        <p:txBody>
          <a:bodyPr wrap="none" lIns="0" tIns="0" rIns="0" bIns="0" rtlCol="0" anchor="t"/>
          <a:lstStyle/>
          <a:p>
            <a:pPr marL="0" indent="0" algn="l">
              <a:lnSpc>
                <a:spcPts val="2650"/>
              </a:lnSpc>
              <a:buNone/>
            </a:pPr>
            <a:r>
              <a:rPr lang="en-US" sz="2100" dirty="0">
                <a:solidFill>
                  <a:srgbClr val="FFFFFF"/>
                </a:solidFill>
                <a:latin typeface="Mona Sans Semi Bold" pitchFamily="34" charset="0"/>
                <a:ea typeface="Mona Sans Semi Bold" pitchFamily="34" charset="-122"/>
                <a:cs typeface="Mona Sans Semi Bold" pitchFamily="34" charset="-120"/>
              </a:rPr>
              <a:t>Recovery Controls</a:t>
            </a:r>
            <a:endParaRPr lang="en-US" sz="2100" dirty="0"/>
          </a:p>
        </p:txBody>
      </p:sp>
      <p:sp>
        <p:nvSpPr>
          <p:cNvPr id="28" name="Text 24"/>
          <p:cNvSpPr/>
          <p:nvPr/>
        </p:nvSpPr>
        <p:spPr>
          <a:xfrm>
            <a:off x="980361" y="6547842"/>
            <a:ext cx="5794415" cy="691753"/>
          </a:xfrm>
          <a:prstGeom prst="rect">
            <a:avLst/>
          </a:prstGeom>
          <a:noFill/>
          <a:ln/>
        </p:spPr>
        <p:txBody>
          <a:bodyPr wrap="square" lIns="0" tIns="0" rIns="0" bIns="0" rtlCol="0" anchor="t"/>
          <a:lstStyle/>
          <a:p>
            <a:pPr marL="0" indent="0" algn="l">
              <a:lnSpc>
                <a:spcPts val="2700"/>
              </a:lnSpc>
              <a:buNone/>
            </a:pPr>
            <a:r>
              <a:rPr lang="en-US" sz="1700" dirty="0">
                <a:solidFill>
                  <a:srgbClr val="FFFFFF"/>
                </a:solidFill>
                <a:latin typeface="Arial" panose="020B0604020202020204" pitchFamily="34" charset="0"/>
                <a:ea typeface="Funnel Sans" pitchFamily="34" charset="-122"/>
                <a:cs typeface="Arial" panose="020B0604020202020204" pitchFamily="34" charset="0"/>
              </a:rPr>
              <a:t>Maintain backups, isolate infected systems, and follow a incident response plan.</a:t>
            </a:r>
            <a:endParaRPr lang="en-US" sz="1700" dirty="0">
              <a:latin typeface="Arial" panose="020B0604020202020204" pitchFamily="34" charset="0"/>
              <a:cs typeface="Arial" panose="020B0604020202020204" pitchFamily="34" charset="0"/>
            </a:endParaRPr>
          </a:p>
        </p:txBody>
      </p:sp>
      <p:sp>
        <p:nvSpPr>
          <p:cNvPr id="29" name="Shape 25"/>
          <p:cNvSpPr/>
          <p:nvPr/>
        </p:nvSpPr>
        <p:spPr>
          <a:xfrm>
            <a:off x="7315200" y="5864304"/>
            <a:ext cx="6550938" cy="1591389"/>
          </a:xfrm>
          <a:prstGeom prst="rect">
            <a:avLst/>
          </a:prstGeom>
          <a:solidFill>
            <a:srgbClr val="404040"/>
          </a:solidFill>
          <a:ln/>
        </p:spPr>
      </p:sp>
      <p:sp>
        <p:nvSpPr>
          <p:cNvPr id="30" name="Shape 26"/>
          <p:cNvSpPr/>
          <p:nvPr/>
        </p:nvSpPr>
        <p:spPr>
          <a:xfrm>
            <a:off x="7315200" y="5864304"/>
            <a:ext cx="30480" cy="1591389"/>
          </a:xfrm>
          <a:prstGeom prst="roundRect">
            <a:avLst>
              <a:gd name="adj" fmla="val 297937"/>
            </a:avLst>
          </a:prstGeom>
          <a:solidFill>
            <a:srgbClr val="595959"/>
          </a:solidFill>
          <a:ln/>
        </p:spPr>
      </p:sp>
      <p:sp>
        <p:nvSpPr>
          <p:cNvPr id="31" name="Shape 27"/>
          <p:cNvSpPr/>
          <p:nvPr/>
        </p:nvSpPr>
        <p:spPr>
          <a:xfrm>
            <a:off x="7315200" y="5864304"/>
            <a:ext cx="6550938" cy="30480"/>
          </a:xfrm>
          <a:prstGeom prst="roundRect">
            <a:avLst>
              <a:gd name="adj" fmla="val 297937"/>
            </a:avLst>
          </a:prstGeom>
          <a:solidFill>
            <a:srgbClr val="595959"/>
          </a:solidFill>
          <a:ln/>
        </p:spPr>
      </p:sp>
      <p:sp>
        <p:nvSpPr>
          <p:cNvPr id="32" name="Text 28"/>
          <p:cNvSpPr/>
          <p:nvPr/>
        </p:nvSpPr>
        <p:spPr>
          <a:xfrm>
            <a:off x="7855625" y="6080403"/>
            <a:ext cx="2930366" cy="337780"/>
          </a:xfrm>
          <a:prstGeom prst="rect">
            <a:avLst/>
          </a:prstGeom>
          <a:noFill/>
          <a:ln/>
        </p:spPr>
        <p:txBody>
          <a:bodyPr wrap="none" lIns="0" tIns="0" rIns="0" bIns="0" rtlCol="0" anchor="t"/>
          <a:lstStyle/>
          <a:p>
            <a:pPr marL="0" indent="0" algn="l">
              <a:lnSpc>
                <a:spcPts val="2650"/>
              </a:lnSpc>
              <a:buNone/>
            </a:pPr>
            <a:r>
              <a:rPr lang="en-US" sz="2100" dirty="0">
                <a:solidFill>
                  <a:srgbClr val="FFFFFF"/>
                </a:solidFill>
                <a:latin typeface="Mona Sans Semi Bold" pitchFamily="34" charset="0"/>
                <a:ea typeface="Mona Sans Semi Bold" pitchFamily="34" charset="-122"/>
                <a:cs typeface="Mona Sans Semi Bold" pitchFamily="34" charset="-120"/>
              </a:rPr>
              <a:t>Management Controls</a:t>
            </a:r>
            <a:endParaRPr lang="en-US" sz="2100" dirty="0"/>
          </a:p>
        </p:txBody>
      </p:sp>
      <p:sp>
        <p:nvSpPr>
          <p:cNvPr id="33" name="Text 29"/>
          <p:cNvSpPr/>
          <p:nvPr/>
        </p:nvSpPr>
        <p:spPr>
          <a:xfrm>
            <a:off x="7855625" y="6547842"/>
            <a:ext cx="5794415" cy="691753"/>
          </a:xfrm>
          <a:prstGeom prst="rect">
            <a:avLst/>
          </a:prstGeom>
          <a:noFill/>
          <a:ln/>
        </p:spPr>
        <p:txBody>
          <a:bodyPr wrap="square" lIns="0" tIns="0" rIns="0" bIns="0" rtlCol="0" anchor="t"/>
          <a:lstStyle/>
          <a:p>
            <a:pPr marL="0" indent="0" algn="l">
              <a:lnSpc>
                <a:spcPts val="2700"/>
              </a:lnSpc>
              <a:buNone/>
            </a:pPr>
            <a:r>
              <a:rPr lang="en-US" sz="1700" dirty="0">
                <a:solidFill>
                  <a:srgbClr val="FFFFFF"/>
                </a:solidFill>
                <a:latin typeface="Arial" panose="020B0604020202020204" pitchFamily="34" charset="0"/>
                <a:ea typeface="Funnel Sans" pitchFamily="34" charset="-122"/>
                <a:cs typeface="Arial" panose="020B0604020202020204" pitchFamily="34" charset="0"/>
              </a:rPr>
              <a:t>Conduct regular risk assessments, update policies, and ensure controls remain effective against evolving threats.</a:t>
            </a:r>
            <a:endParaRPr lang="en-US" sz="1700" dirty="0">
              <a:latin typeface="Arial" panose="020B0604020202020204" pitchFamily="34" charset="0"/>
              <a:cs typeface="Arial" panose="020B0604020202020204" pitchFamily="34" charset="0"/>
            </a:endParaRPr>
          </a:p>
        </p:txBody>
      </p:sp>
      <p:sp>
        <p:nvSpPr>
          <p:cNvPr id="34" name="Shape 30"/>
          <p:cNvSpPr/>
          <p:nvPr/>
        </p:nvSpPr>
        <p:spPr>
          <a:xfrm>
            <a:off x="7045047" y="6389787"/>
            <a:ext cx="540425" cy="540425"/>
          </a:xfrm>
          <a:prstGeom prst="roundRect">
            <a:avLst>
              <a:gd name="adj" fmla="val 16804"/>
            </a:avLst>
          </a:prstGeom>
          <a:solidFill>
            <a:srgbClr val="181616">
              <a:alpha val="95000"/>
            </a:srgbClr>
          </a:solidFill>
          <a:ln w="30480">
            <a:solidFill>
              <a:srgbClr val="595959"/>
            </a:solidFill>
            <a:prstDash val="solid"/>
          </a:ln>
        </p:spPr>
      </p:sp>
      <p:pic>
        <p:nvPicPr>
          <p:cNvPr id="35"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180183" y="6524923"/>
            <a:ext cx="270153" cy="270153"/>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3760351"/>
            <a:ext cx="6990398" cy="708779"/>
          </a:xfrm>
          <a:prstGeom prst="rect">
            <a:avLst/>
          </a:prstGeom>
          <a:noFill/>
          <a:ln/>
        </p:spPr>
        <p:txBody>
          <a:bodyPr wrap="none" lIns="0" tIns="0" rIns="0" bIns="0" rtlCol="0" anchor="t"/>
          <a:lstStyle/>
          <a:p>
            <a:pPr marL="0" indent="0" algn="l">
              <a:lnSpc>
                <a:spcPts val="5550"/>
              </a:lnSpc>
              <a:buNone/>
            </a:pPr>
            <a:r>
              <a:rPr lang="en-US" sz="4450" dirty="0">
                <a:solidFill>
                  <a:srgbClr val="DDDDDD"/>
                </a:solidFill>
                <a:latin typeface="Mona Sans Semi Bold" pitchFamily="34" charset="0"/>
                <a:ea typeface="Mona Sans Semi Bold" pitchFamily="34" charset="-122"/>
                <a:cs typeface="Mona Sans Semi Bold" pitchFamily="34" charset="-120"/>
              </a:rPr>
              <a:t>                                               End.</a:t>
            </a:r>
            <a:endParaRPr lang="en-US" sz="445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6035040" cy="8229600"/>
          </a:xfrm>
          <a:prstGeom prst="rect">
            <a:avLst/>
          </a:prstGeom>
        </p:spPr>
      </p:pic>
      <p:sp>
        <p:nvSpPr>
          <p:cNvPr id="3" name="Text 0"/>
          <p:cNvSpPr/>
          <p:nvPr/>
        </p:nvSpPr>
        <p:spPr>
          <a:xfrm>
            <a:off x="6280190" y="1679496"/>
            <a:ext cx="7556421" cy="1133951"/>
          </a:xfrm>
          <a:prstGeom prst="rect">
            <a:avLst/>
          </a:prstGeom>
          <a:noFill/>
          <a:ln/>
        </p:spPr>
        <p:txBody>
          <a:bodyPr wrap="square" lIns="0" tIns="0" rIns="0" bIns="0" rtlCol="0" anchor="t"/>
          <a:lstStyle/>
          <a:p>
            <a:pPr marL="0" indent="0" algn="l">
              <a:lnSpc>
                <a:spcPts val="4450"/>
              </a:lnSpc>
              <a:buNone/>
            </a:pPr>
            <a:r>
              <a:rPr lang="en-US" sz="3550" dirty="0">
                <a:solidFill>
                  <a:srgbClr val="DDDDDD"/>
                </a:solidFill>
                <a:latin typeface="Mona Sans Semi Bold" pitchFamily="34" charset="0"/>
                <a:ea typeface="Mona Sans Semi Bold" pitchFamily="34" charset="-122"/>
                <a:cs typeface="Mona Sans Semi Bold" pitchFamily="34" charset="-120"/>
              </a:rPr>
              <a:t>Understanding Ransomware: The Digital Hostage</a:t>
            </a:r>
            <a:endParaRPr lang="en-US" sz="3550" dirty="0"/>
          </a:p>
        </p:txBody>
      </p:sp>
      <p:sp>
        <p:nvSpPr>
          <p:cNvPr id="4" name="Text 1"/>
          <p:cNvSpPr/>
          <p:nvPr/>
        </p:nvSpPr>
        <p:spPr>
          <a:xfrm>
            <a:off x="6280190" y="3153608"/>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8F8F8F"/>
                </a:solidFill>
                <a:latin typeface="Arial" panose="020B0604020202020204" pitchFamily="34" charset="0"/>
                <a:ea typeface="Funnel Sans" pitchFamily="34" charset="-122"/>
                <a:cs typeface="Arial" panose="020B0604020202020204" pitchFamily="34" charset="0"/>
              </a:rPr>
              <a:t>Ransomware is a malware that encrypt or lock your important files and charge you a certain amount of money in exchange of restoring access. Ransomware attack has become a major security problem to governments and critical institutions worldwide. </a:t>
            </a:r>
            <a:endParaRPr lang="en-US" sz="1750" dirty="0">
              <a:latin typeface="Arial" panose="020B0604020202020204" pitchFamily="34" charset="0"/>
              <a:cs typeface="Arial" panose="020B0604020202020204" pitchFamily="34" charset="0"/>
            </a:endParaRPr>
          </a:p>
        </p:txBody>
      </p:sp>
      <p:sp>
        <p:nvSpPr>
          <p:cNvPr id="5" name="Shape 2"/>
          <p:cNvSpPr/>
          <p:nvPr/>
        </p:nvSpPr>
        <p:spPr>
          <a:xfrm>
            <a:off x="6280190" y="5438894"/>
            <a:ext cx="7556421" cy="904756"/>
          </a:xfrm>
          <a:prstGeom prst="roundRect">
            <a:avLst>
              <a:gd name="adj" fmla="val 5638"/>
            </a:avLst>
          </a:prstGeom>
          <a:solidFill>
            <a:srgbClr val="262626"/>
          </a:solidFill>
          <a:ln/>
        </p:spPr>
      </p:sp>
      <p:sp>
        <p:nvSpPr>
          <p:cNvPr id="7" name="Text 3"/>
          <p:cNvSpPr/>
          <p:nvPr/>
        </p:nvSpPr>
        <p:spPr>
          <a:xfrm>
            <a:off x="7017306" y="5686425"/>
            <a:ext cx="6592491" cy="546139"/>
          </a:xfrm>
          <a:prstGeom prst="rect">
            <a:avLst/>
          </a:prstGeom>
          <a:noFill/>
          <a:ln/>
        </p:spPr>
        <p:txBody>
          <a:bodyPr wrap="square" lIns="0" tIns="0" rIns="0" bIns="0" rtlCol="0" anchor="t"/>
          <a:lstStyle/>
          <a:p>
            <a:pPr>
              <a:lnSpc>
                <a:spcPts val="2850"/>
              </a:lnSpc>
            </a:pPr>
            <a:r>
              <a:rPr lang="en-US" sz="1750" dirty="0">
                <a:solidFill>
                  <a:schemeClr val="bg1"/>
                </a:solidFill>
                <a:latin typeface="Arial" panose="020B0604020202020204" pitchFamily="34" charset="0"/>
                <a:ea typeface="Funnel Sans" pitchFamily="34" charset="-122"/>
                <a:cs typeface="Arial" panose="020B0604020202020204" pitchFamily="34" charset="0"/>
              </a:rPr>
              <a:t>One of the major example is Costa Rica Ransomware attack 2022</a:t>
            </a:r>
            <a:r>
              <a:rPr lang="en-US" sz="1750" dirty="0">
                <a:solidFill>
                  <a:srgbClr val="8F8F8F"/>
                </a:solidFill>
                <a:latin typeface="Arial" panose="020B0604020202020204" pitchFamily="34" charset="0"/>
                <a:ea typeface="Funnel Sans" pitchFamily="34" charset="-122"/>
                <a:cs typeface="Arial" panose="020B0604020202020204" pitchFamily="34" charset="0"/>
              </a:rPr>
              <a:t>.</a:t>
            </a:r>
            <a:endParaRPr lang="en-US" sz="1750"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1141809" y="537210"/>
            <a:ext cx="7018973" cy="487918"/>
          </a:xfrm>
          <a:prstGeom prst="rect">
            <a:avLst/>
          </a:prstGeom>
          <a:noFill/>
          <a:ln/>
        </p:spPr>
        <p:txBody>
          <a:bodyPr wrap="none" lIns="0" tIns="0" rIns="0" bIns="0" rtlCol="0" anchor="t"/>
          <a:lstStyle/>
          <a:p>
            <a:pPr marL="0" indent="0" algn="l">
              <a:lnSpc>
                <a:spcPts val="3800"/>
              </a:lnSpc>
              <a:buNone/>
            </a:pPr>
            <a:r>
              <a:rPr lang="en-US" sz="3050" dirty="0">
                <a:solidFill>
                  <a:srgbClr val="DDDDDD"/>
                </a:solidFill>
                <a:latin typeface="Mona Sans Semi Bold" pitchFamily="34" charset="0"/>
                <a:ea typeface="Mona Sans Semi Bold" pitchFamily="34" charset="-122"/>
                <a:cs typeface="Mona Sans Semi Bold" pitchFamily="34" charset="-120"/>
              </a:rPr>
              <a:t>Background Problem: Costa Rica Government</a:t>
            </a:r>
            <a:endParaRPr lang="en-US" sz="3050" dirty="0"/>
          </a:p>
        </p:txBody>
      </p:sp>
      <p:sp>
        <p:nvSpPr>
          <p:cNvPr id="3" name="Text 1"/>
          <p:cNvSpPr/>
          <p:nvPr/>
        </p:nvSpPr>
        <p:spPr>
          <a:xfrm>
            <a:off x="1141809" y="1493520"/>
            <a:ext cx="5935266" cy="624840"/>
          </a:xfrm>
          <a:prstGeom prst="rect">
            <a:avLst/>
          </a:prstGeom>
          <a:noFill/>
          <a:ln/>
        </p:spPr>
        <p:txBody>
          <a:bodyPr wrap="square" lIns="0" tIns="0" rIns="0" bIns="0" rtlCol="0" anchor="t"/>
          <a:lstStyle/>
          <a:p>
            <a:pPr marL="0" indent="0" algn="l">
              <a:lnSpc>
                <a:spcPts val="2450"/>
              </a:lnSpc>
              <a:buNone/>
            </a:pPr>
            <a:r>
              <a:rPr lang="en-US" sz="1500" dirty="0">
                <a:solidFill>
                  <a:srgbClr val="8F8F8F"/>
                </a:solidFill>
                <a:latin typeface="Arial" panose="020B0604020202020204" pitchFamily="34" charset="0"/>
                <a:ea typeface="Funnel Sans" pitchFamily="34" charset="-122"/>
                <a:cs typeface="Arial" panose="020B0604020202020204" pitchFamily="34" charset="0"/>
              </a:rPr>
              <a:t>The Costa Rica Ransomware Crisis was sparked because of the long-existing vulnerabilities in cyber guidelines enforced in Costa Rica.</a:t>
            </a:r>
            <a:endParaRPr lang="en-US" sz="1500" dirty="0">
              <a:latin typeface="Arial" panose="020B0604020202020204" pitchFamily="34" charset="0"/>
              <a:cs typeface="Arial" panose="020B0604020202020204" pitchFamily="34" charset="0"/>
            </a:endParaRPr>
          </a:p>
        </p:txBody>
      </p:sp>
      <p:sp>
        <p:nvSpPr>
          <p:cNvPr id="4" name="Text 2"/>
          <p:cNvSpPr/>
          <p:nvPr/>
        </p:nvSpPr>
        <p:spPr>
          <a:xfrm>
            <a:off x="1141809" y="2450187"/>
            <a:ext cx="5935266" cy="624840"/>
          </a:xfrm>
          <a:prstGeom prst="rect">
            <a:avLst/>
          </a:prstGeom>
          <a:noFill/>
          <a:ln/>
        </p:spPr>
        <p:txBody>
          <a:bodyPr wrap="square" lIns="0" tIns="0" rIns="0" bIns="0" rtlCol="0" anchor="t"/>
          <a:lstStyle/>
          <a:p>
            <a:pPr marL="0" indent="0" algn="l">
              <a:lnSpc>
                <a:spcPts val="2450"/>
              </a:lnSpc>
              <a:buNone/>
            </a:pPr>
            <a:r>
              <a:rPr lang="en-US" sz="1500" dirty="0">
                <a:solidFill>
                  <a:srgbClr val="8F8F8F"/>
                </a:solidFill>
                <a:latin typeface="Arial" panose="020B0604020202020204" pitchFamily="34" charset="0"/>
                <a:ea typeface="Funnel Sans" pitchFamily="34" charset="-122"/>
                <a:cs typeface="Arial" panose="020B0604020202020204" pitchFamily="34" charset="0"/>
              </a:rPr>
              <a:t>Many public bodies were heavily dependent on computer systems without implementing essential cybersecurity controls.</a:t>
            </a:r>
            <a:endParaRPr lang="en-US" sz="1500" dirty="0">
              <a:latin typeface="Arial" panose="020B0604020202020204" pitchFamily="34" charset="0"/>
              <a:cs typeface="Arial" panose="020B0604020202020204" pitchFamily="34" charset="0"/>
            </a:endParaRPr>
          </a:p>
        </p:txBody>
      </p:sp>
      <p:sp>
        <p:nvSpPr>
          <p:cNvPr id="5" name="Text 3"/>
          <p:cNvSpPr/>
          <p:nvPr/>
        </p:nvSpPr>
        <p:spPr>
          <a:xfrm>
            <a:off x="1141809" y="3406854"/>
            <a:ext cx="5935266" cy="624840"/>
          </a:xfrm>
          <a:prstGeom prst="rect">
            <a:avLst/>
          </a:prstGeom>
          <a:noFill/>
          <a:ln/>
        </p:spPr>
        <p:txBody>
          <a:bodyPr wrap="square" lIns="0" tIns="0" rIns="0" bIns="0" rtlCol="0" anchor="t"/>
          <a:lstStyle/>
          <a:p>
            <a:pPr marL="0" indent="0" algn="l">
              <a:lnSpc>
                <a:spcPts val="2450"/>
              </a:lnSpc>
              <a:buNone/>
            </a:pPr>
            <a:r>
              <a:rPr lang="en-US" sz="1500" dirty="0">
                <a:solidFill>
                  <a:srgbClr val="8F8F8F"/>
                </a:solidFill>
                <a:latin typeface="Arial" panose="020B0604020202020204" pitchFamily="34" charset="0"/>
                <a:ea typeface="Funnel Sans" pitchFamily="34" charset="-122"/>
                <a:cs typeface="Arial" panose="020B0604020202020204" pitchFamily="34" charset="0"/>
              </a:rPr>
              <a:t>This result allowed the Conti Ransomware group, also known as Wizard Spider, to exploit these gaps.</a:t>
            </a:r>
            <a:endParaRPr lang="en-US" sz="1500" dirty="0">
              <a:latin typeface="Arial" panose="020B0604020202020204" pitchFamily="34" charset="0"/>
              <a:cs typeface="Arial" panose="020B0604020202020204" pitchFamily="34" charset="0"/>
            </a:endParaRPr>
          </a:p>
        </p:txBody>
      </p:sp>
      <p:pic>
        <p:nvPicPr>
          <p:cNvPr id="6" name="Image 0" descr="preencoded.png"/>
          <p:cNvPicPr>
            <a:picLocks noChangeAspect="1"/>
          </p:cNvPicPr>
          <p:nvPr/>
        </p:nvPicPr>
        <p:blipFill>
          <a:blip r:embed="rId3"/>
          <a:stretch>
            <a:fillRect/>
          </a:stretch>
        </p:blipFill>
        <p:spPr>
          <a:xfrm>
            <a:off x="7560945" y="1537454"/>
            <a:ext cx="5935266" cy="593526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82955" y="793194"/>
            <a:ext cx="12268676" cy="559237"/>
          </a:xfrm>
          <a:prstGeom prst="rect">
            <a:avLst/>
          </a:prstGeom>
          <a:noFill/>
          <a:ln/>
        </p:spPr>
        <p:txBody>
          <a:bodyPr wrap="none" lIns="0" tIns="0" rIns="0" bIns="0" rtlCol="0" anchor="t"/>
          <a:lstStyle/>
          <a:p>
            <a:pPr marL="0" indent="0" algn="l">
              <a:lnSpc>
                <a:spcPts val="4400"/>
              </a:lnSpc>
              <a:buNone/>
            </a:pPr>
            <a:r>
              <a:rPr lang="en-US" sz="3500" dirty="0">
                <a:solidFill>
                  <a:srgbClr val="DDDDDD"/>
                </a:solidFill>
                <a:latin typeface="Mona Sans Semi Bold" pitchFamily="34" charset="0"/>
                <a:ea typeface="Mona Sans Semi Bold" pitchFamily="34" charset="-122"/>
                <a:cs typeface="Mona Sans Semi Bold" pitchFamily="34" charset="-120"/>
              </a:rPr>
              <a:t>Current Situation: International Assistance and Recovery</a:t>
            </a:r>
            <a:endParaRPr lang="en-US" sz="3500" dirty="0"/>
          </a:p>
        </p:txBody>
      </p:sp>
      <p:sp>
        <p:nvSpPr>
          <p:cNvPr id="3" name="Shape 1"/>
          <p:cNvSpPr/>
          <p:nvPr/>
        </p:nvSpPr>
        <p:spPr>
          <a:xfrm>
            <a:off x="782955" y="2135386"/>
            <a:ext cx="6420326" cy="2370892"/>
          </a:xfrm>
          <a:prstGeom prst="roundRect">
            <a:avLst>
              <a:gd name="adj" fmla="val 6171"/>
            </a:avLst>
          </a:prstGeom>
          <a:solidFill>
            <a:srgbClr val="181616">
              <a:alpha val="95000"/>
            </a:srgbClr>
          </a:solidFill>
          <a:ln/>
        </p:spPr>
      </p:sp>
      <p:sp>
        <p:nvSpPr>
          <p:cNvPr id="4" name="Shape 2"/>
          <p:cNvSpPr/>
          <p:nvPr/>
        </p:nvSpPr>
        <p:spPr>
          <a:xfrm>
            <a:off x="782955" y="2104906"/>
            <a:ext cx="6420326" cy="121920"/>
          </a:xfrm>
          <a:prstGeom prst="roundRect">
            <a:avLst>
              <a:gd name="adj" fmla="val 77069"/>
            </a:avLst>
          </a:prstGeom>
          <a:solidFill>
            <a:srgbClr val="FFFFFF"/>
          </a:solidFill>
          <a:ln/>
        </p:spPr>
      </p:sp>
      <p:sp>
        <p:nvSpPr>
          <p:cNvPr id="5" name="Shape 3"/>
          <p:cNvSpPr/>
          <p:nvPr/>
        </p:nvSpPr>
        <p:spPr>
          <a:xfrm>
            <a:off x="3657540" y="1799868"/>
            <a:ext cx="671155" cy="671155"/>
          </a:xfrm>
          <a:prstGeom prst="roundRect">
            <a:avLst>
              <a:gd name="adj" fmla="val 136243"/>
            </a:avLst>
          </a:prstGeom>
          <a:solidFill>
            <a:srgbClr val="FFFFFF"/>
          </a:solidFill>
          <a:ln/>
        </p:spPr>
      </p:sp>
      <p:pic>
        <p:nvPicPr>
          <p:cNvPr id="6"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58875" y="2001203"/>
            <a:ext cx="268367" cy="268367"/>
          </a:xfrm>
          <a:prstGeom prst="rect">
            <a:avLst/>
          </a:prstGeom>
        </p:spPr>
      </p:pic>
      <p:sp>
        <p:nvSpPr>
          <p:cNvPr id="7" name="Text 4"/>
          <p:cNvSpPr/>
          <p:nvPr/>
        </p:nvSpPr>
        <p:spPr>
          <a:xfrm>
            <a:off x="1037153" y="2694623"/>
            <a:ext cx="2796421" cy="349568"/>
          </a:xfrm>
          <a:prstGeom prst="rect">
            <a:avLst/>
          </a:prstGeom>
          <a:noFill/>
          <a:ln/>
        </p:spPr>
        <p:txBody>
          <a:bodyPr wrap="none" lIns="0" tIns="0" rIns="0" bIns="0" rtlCol="0" anchor="t"/>
          <a:lstStyle/>
          <a:p>
            <a:pPr marL="0" indent="0" algn="l">
              <a:lnSpc>
                <a:spcPts val="2750"/>
              </a:lnSpc>
              <a:buNone/>
            </a:pPr>
            <a:r>
              <a:rPr lang="en-US" sz="2200" dirty="0">
                <a:solidFill>
                  <a:srgbClr val="8F8F8F"/>
                </a:solidFill>
                <a:latin typeface="Mona Sans Semi Bold" pitchFamily="34" charset="0"/>
                <a:ea typeface="Mona Sans Semi Bold" pitchFamily="34" charset="-122"/>
                <a:cs typeface="Mona Sans Semi Bold" pitchFamily="34" charset="-120"/>
              </a:rPr>
              <a:t>Global Support</a:t>
            </a:r>
            <a:endParaRPr lang="en-US" sz="2200" dirty="0"/>
          </a:p>
        </p:txBody>
      </p:sp>
      <p:sp>
        <p:nvSpPr>
          <p:cNvPr id="8" name="Text 5"/>
          <p:cNvSpPr/>
          <p:nvPr/>
        </p:nvSpPr>
        <p:spPr>
          <a:xfrm>
            <a:off x="1037153" y="3178373"/>
            <a:ext cx="5911929" cy="1073706"/>
          </a:xfrm>
          <a:prstGeom prst="rect">
            <a:avLst/>
          </a:prstGeom>
          <a:noFill/>
          <a:ln/>
        </p:spPr>
        <p:txBody>
          <a:bodyPr wrap="square" lIns="0" tIns="0" rIns="0" bIns="0" rtlCol="0" anchor="t"/>
          <a:lstStyle/>
          <a:p>
            <a:pPr marL="0" indent="0" algn="l">
              <a:lnSpc>
                <a:spcPts val="2800"/>
              </a:lnSpc>
              <a:buNone/>
            </a:pPr>
            <a:r>
              <a:rPr lang="en-US" sz="1750" dirty="0">
                <a:solidFill>
                  <a:srgbClr val="8F8F8F"/>
                </a:solidFill>
                <a:latin typeface="Arial" panose="020B0604020202020204" pitchFamily="34" charset="0"/>
                <a:ea typeface="Funnel Sans" pitchFamily="34" charset="-122"/>
                <a:cs typeface="Arial" panose="020B0604020202020204" pitchFamily="34" charset="0"/>
              </a:rPr>
              <a:t>Costa Rica received extensive technical assistance from nations such as the United States, Spain, Israel, and even Microsoft, to help restore systems.</a:t>
            </a:r>
            <a:endParaRPr lang="en-US" sz="1750" dirty="0">
              <a:latin typeface="Arial" panose="020B0604020202020204" pitchFamily="34" charset="0"/>
              <a:cs typeface="Arial" panose="020B0604020202020204" pitchFamily="34" charset="0"/>
            </a:endParaRPr>
          </a:p>
        </p:txBody>
      </p:sp>
      <p:sp>
        <p:nvSpPr>
          <p:cNvPr id="9" name="Shape 6"/>
          <p:cNvSpPr/>
          <p:nvPr/>
        </p:nvSpPr>
        <p:spPr>
          <a:xfrm>
            <a:off x="7427000" y="2135386"/>
            <a:ext cx="6420445" cy="2370892"/>
          </a:xfrm>
          <a:prstGeom prst="roundRect">
            <a:avLst>
              <a:gd name="adj" fmla="val 6171"/>
            </a:avLst>
          </a:prstGeom>
          <a:solidFill>
            <a:srgbClr val="181616">
              <a:alpha val="95000"/>
            </a:srgbClr>
          </a:solidFill>
          <a:ln/>
        </p:spPr>
      </p:sp>
      <p:sp>
        <p:nvSpPr>
          <p:cNvPr id="10" name="Shape 7"/>
          <p:cNvSpPr/>
          <p:nvPr/>
        </p:nvSpPr>
        <p:spPr>
          <a:xfrm>
            <a:off x="7427000" y="2104906"/>
            <a:ext cx="6420445" cy="121920"/>
          </a:xfrm>
          <a:prstGeom prst="roundRect">
            <a:avLst>
              <a:gd name="adj" fmla="val 77069"/>
            </a:avLst>
          </a:prstGeom>
          <a:solidFill>
            <a:srgbClr val="FFFFFF"/>
          </a:solidFill>
          <a:ln/>
        </p:spPr>
      </p:sp>
      <p:sp>
        <p:nvSpPr>
          <p:cNvPr id="11" name="Shape 8"/>
          <p:cNvSpPr/>
          <p:nvPr/>
        </p:nvSpPr>
        <p:spPr>
          <a:xfrm>
            <a:off x="10301585" y="1799868"/>
            <a:ext cx="671155" cy="671155"/>
          </a:xfrm>
          <a:prstGeom prst="roundRect">
            <a:avLst>
              <a:gd name="adj" fmla="val 136243"/>
            </a:avLst>
          </a:prstGeom>
          <a:solidFill>
            <a:srgbClr val="FFFFFF"/>
          </a:solidFill>
          <a:ln/>
        </p:spPr>
      </p:sp>
      <p:pic>
        <p:nvPicPr>
          <p:cNvPr id="12"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502920" y="2001203"/>
            <a:ext cx="268367" cy="268367"/>
          </a:xfrm>
          <a:prstGeom prst="rect">
            <a:avLst/>
          </a:prstGeom>
        </p:spPr>
      </p:pic>
      <p:sp>
        <p:nvSpPr>
          <p:cNvPr id="13" name="Text 9"/>
          <p:cNvSpPr/>
          <p:nvPr/>
        </p:nvSpPr>
        <p:spPr>
          <a:xfrm>
            <a:off x="7681198" y="2694623"/>
            <a:ext cx="3127534" cy="349568"/>
          </a:xfrm>
          <a:prstGeom prst="rect">
            <a:avLst/>
          </a:prstGeom>
          <a:noFill/>
          <a:ln/>
        </p:spPr>
        <p:txBody>
          <a:bodyPr wrap="none" lIns="0" tIns="0" rIns="0" bIns="0" rtlCol="0" anchor="t"/>
          <a:lstStyle/>
          <a:p>
            <a:pPr marL="0" indent="0" algn="l">
              <a:lnSpc>
                <a:spcPts val="2750"/>
              </a:lnSpc>
              <a:buNone/>
            </a:pPr>
            <a:r>
              <a:rPr lang="en-US" sz="2200" dirty="0">
                <a:solidFill>
                  <a:srgbClr val="8F8F8F"/>
                </a:solidFill>
                <a:latin typeface="Mona Sans Semi Bold" pitchFamily="34" charset="0"/>
                <a:ea typeface="Mona Sans Semi Bold" pitchFamily="34" charset="-122"/>
                <a:cs typeface="Mona Sans Semi Bold" pitchFamily="34" charset="-120"/>
              </a:rPr>
              <a:t>Financial Commitment</a:t>
            </a:r>
            <a:endParaRPr lang="en-US" sz="2200" dirty="0"/>
          </a:p>
        </p:txBody>
      </p:sp>
      <p:sp>
        <p:nvSpPr>
          <p:cNvPr id="14" name="Text 10"/>
          <p:cNvSpPr/>
          <p:nvPr/>
        </p:nvSpPr>
        <p:spPr>
          <a:xfrm>
            <a:off x="7681198" y="3178373"/>
            <a:ext cx="5912048" cy="715804"/>
          </a:xfrm>
          <a:prstGeom prst="rect">
            <a:avLst/>
          </a:prstGeom>
          <a:noFill/>
          <a:ln/>
        </p:spPr>
        <p:txBody>
          <a:bodyPr wrap="square" lIns="0" tIns="0" rIns="0" bIns="0" rtlCol="0" anchor="t"/>
          <a:lstStyle/>
          <a:p>
            <a:pPr marL="0" indent="0" algn="l">
              <a:lnSpc>
                <a:spcPts val="2800"/>
              </a:lnSpc>
              <a:buNone/>
            </a:pPr>
            <a:r>
              <a:rPr lang="en-US" sz="1750" dirty="0">
                <a:solidFill>
                  <a:srgbClr val="8F8F8F"/>
                </a:solidFill>
                <a:latin typeface="Arial" panose="020B0604020202020204" pitchFamily="34" charset="0"/>
                <a:ea typeface="Funnel Sans" pitchFamily="34" charset="-122"/>
                <a:cs typeface="Arial" panose="020B0604020202020204" pitchFamily="34" charset="0"/>
              </a:rPr>
              <a:t>The U.S. committed $25 million in funding to Costa Rica's broader ransomware recovery efforts.</a:t>
            </a:r>
            <a:endParaRPr lang="en-US" sz="1750" dirty="0">
              <a:latin typeface="Arial" panose="020B0604020202020204" pitchFamily="34" charset="0"/>
              <a:cs typeface="Arial" panose="020B0604020202020204" pitchFamily="34" charset="0"/>
            </a:endParaRPr>
          </a:p>
        </p:txBody>
      </p:sp>
      <p:sp>
        <p:nvSpPr>
          <p:cNvPr id="15" name="Shape 11"/>
          <p:cNvSpPr/>
          <p:nvPr/>
        </p:nvSpPr>
        <p:spPr>
          <a:xfrm>
            <a:off x="782955" y="5065514"/>
            <a:ext cx="6420326" cy="2370892"/>
          </a:xfrm>
          <a:prstGeom prst="roundRect">
            <a:avLst>
              <a:gd name="adj" fmla="val 6171"/>
            </a:avLst>
          </a:prstGeom>
          <a:solidFill>
            <a:srgbClr val="181616">
              <a:alpha val="95000"/>
            </a:srgbClr>
          </a:solidFill>
          <a:ln/>
        </p:spPr>
      </p:sp>
      <p:sp>
        <p:nvSpPr>
          <p:cNvPr id="16" name="Shape 12"/>
          <p:cNvSpPr/>
          <p:nvPr/>
        </p:nvSpPr>
        <p:spPr>
          <a:xfrm>
            <a:off x="782955" y="5035034"/>
            <a:ext cx="6420326" cy="121920"/>
          </a:xfrm>
          <a:prstGeom prst="roundRect">
            <a:avLst>
              <a:gd name="adj" fmla="val 77069"/>
            </a:avLst>
          </a:prstGeom>
          <a:solidFill>
            <a:srgbClr val="FFFFFF"/>
          </a:solidFill>
          <a:ln/>
        </p:spPr>
      </p:sp>
      <p:sp>
        <p:nvSpPr>
          <p:cNvPr id="17" name="Shape 13"/>
          <p:cNvSpPr/>
          <p:nvPr/>
        </p:nvSpPr>
        <p:spPr>
          <a:xfrm>
            <a:off x="3657540" y="4729996"/>
            <a:ext cx="671155" cy="671155"/>
          </a:xfrm>
          <a:prstGeom prst="roundRect">
            <a:avLst>
              <a:gd name="adj" fmla="val 136243"/>
            </a:avLst>
          </a:prstGeom>
          <a:solidFill>
            <a:srgbClr val="FFFFFF"/>
          </a:solidFill>
          <a:ln/>
        </p:spPr>
      </p:sp>
      <p:pic>
        <p:nvPicPr>
          <p:cNvPr id="18"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858875" y="4931331"/>
            <a:ext cx="268367" cy="268367"/>
          </a:xfrm>
          <a:prstGeom prst="rect">
            <a:avLst/>
          </a:prstGeom>
        </p:spPr>
      </p:pic>
      <p:sp>
        <p:nvSpPr>
          <p:cNvPr id="19" name="Text 14"/>
          <p:cNvSpPr/>
          <p:nvPr/>
        </p:nvSpPr>
        <p:spPr>
          <a:xfrm>
            <a:off x="1037153" y="5624751"/>
            <a:ext cx="2796421" cy="349568"/>
          </a:xfrm>
          <a:prstGeom prst="rect">
            <a:avLst/>
          </a:prstGeom>
          <a:noFill/>
          <a:ln/>
        </p:spPr>
        <p:txBody>
          <a:bodyPr wrap="none" lIns="0" tIns="0" rIns="0" bIns="0" rtlCol="0" anchor="t"/>
          <a:lstStyle/>
          <a:p>
            <a:pPr marL="0" indent="0" algn="l">
              <a:lnSpc>
                <a:spcPts val="2750"/>
              </a:lnSpc>
              <a:buNone/>
            </a:pPr>
            <a:r>
              <a:rPr lang="en-US" sz="2200" dirty="0">
                <a:solidFill>
                  <a:srgbClr val="8F8F8F"/>
                </a:solidFill>
                <a:latin typeface="Mona Sans Semi Bold" pitchFamily="34" charset="0"/>
                <a:ea typeface="Mona Sans Semi Bold" pitchFamily="34" charset="-122"/>
                <a:cs typeface="Mona Sans Semi Bold" pitchFamily="34" charset="-120"/>
              </a:rPr>
              <a:t>Strategic Rebuilding</a:t>
            </a:r>
            <a:endParaRPr lang="en-US" sz="2200" dirty="0"/>
          </a:p>
        </p:txBody>
      </p:sp>
      <p:sp>
        <p:nvSpPr>
          <p:cNvPr id="20" name="Text 15"/>
          <p:cNvSpPr/>
          <p:nvPr/>
        </p:nvSpPr>
        <p:spPr>
          <a:xfrm>
            <a:off x="1037153" y="6108502"/>
            <a:ext cx="5911929" cy="1073706"/>
          </a:xfrm>
          <a:prstGeom prst="rect">
            <a:avLst/>
          </a:prstGeom>
          <a:noFill/>
          <a:ln/>
        </p:spPr>
        <p:txBody>
          <a:bodyPr wrap="square" lIns="0" tIns="0" rIns="0" bIns="0" rtlCol="0" anchor="t"/>
          <a:lstStyle/>
          <a:p>
            <a:pPr marL="0" indent="0" algn="l">
              <a:lnSpc>
                <a:spcPts val="2800"/>
              </a:lnSpc>
              <a:buNone/>
            </a:pPr>
            <a:r>
              <a:rPr lang="en-US" sz="1750" dirty="0">
                <a:solidFill>
                  <a:srgbClr val="8F8F8F"/>
                </a:solidFill>
                <a:latin typeface="Arial" panose="020B0604020202020204" pitchFamily="34" charset="0"/>
                <a:ea typeface="Funnel Sans" pitchFamily="34" charset="-122"/>
                <a:cs typeface="Arial" panose="020B0604020202020204" pitchFamily="34" charset="0"/>
              </a:rPr>
              <a:t>Costa Rica established a National Security Operations Centre and developed national playbooks and governance frameworks for cybersecurity response and risk reduction</a:t>
            </a:r>
            <a:r>
              <a:rPr lang="en-US" sz="1750" dirty="0">
                <a:solidFill>
                  <a:srgbClr val="8F8F8F"/>
                </a:solidFill>
                <a:latin typeface="Funnel Sans" pitchFamily="34" charset="0"/>
                <a:ea typeface="Funnel Sans" pitchFamily="34" charset="-122"/>
                <a:cs typeface="Funnel Sans" pitchFamily="34" charset="-120"/>
              </a:rPr>
              <a:t>.</a:t>
            </a:r>
            <a:endParaRPr lang="en-US" sz="1750" dirty="0"/>
          </a:p>
        </p:txBody>
      </p:sp>
      <p:sp>
        <p:nvSpPr>
          <p:cNvPr id="21" name="Shape 16"/>
          <p:cNvSpPr/>
          <p:nvPr/>
        </p:nvSpPr>
        <p:spPr>
          <a:xfrm>
            <a:off x="7427000" y="5065514"/>
            <a:ext cx="6420445" cy="2370892"/>
          </a:xfrm>
          <a:prstGeom prst="roundRect">
            <a:avLst>
              <a:gd name="adj" fmla="val 6171"/>
            </a:avLst>
          </a:prstGeom>
          <a:solidFill>
            <a:srgbClr val="181616">
              <a:alpha val="95000"/>
            </a:srgbClr>
          </a:solidFill>
          <a:ln/>
        </p:spPr>
      </p:sp>
      <p:sp>
        <p:nvSpPr>
          <p:cNvPr id="22" name="Shape 17"/>
          <p:cNvSpPr/>
          <p:nvPr/>
        </p:nvSpPr>
        <p:spPr>
          <a:xfrm>
            <a:off x="7427000" y="5035034"/>
            <a:ext cx="6420445" cy="121920"/>
          </a:xfrm>
          <a:prstGeom prst="roundRect">
            <a:avLst>
              <a:gd name="adj" fmla="val 77069"/>
            </a:avLst>
          </a:prstGeom>
          <a:solidFill>
            <a:srgbClr val="FFFFFF"/>
          </a:solidFill>
          <a:ln/>
        </p:spPr>
      </p:sp>
      <p:sp>
        <p:nvSpPr>
          <p:cNvPr id="23" name="Shape 18"/>
          <p:cNvSpPr/>
          <p:nvPr/>
        </p:nvSpPr>
        <p:spPr>
          <a:xfrm>
            <a:off x="10301585" y="4729996"/>
            <a:ext cx="671155" cy="671155"/>
          </a:xfrm>
          <a:prstGeom prst="roundRect">
            <a:avLst>
              <a:gd name="adj" fmla="val 136243"/>
            </a:avLst>
          </a:prstGeom>
          <a:solidFill>
            <a:srgbClr val="FFFFFF"/>
          </a:solidFill>
          <a:ln/>
        </p:spPr>
      </p:sp>
      <p:pic>
        <p:nvPicPr>
          <p:cNvPr id="24" name="Image 3" descr="preencoded.png"/>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0502920" y="4931331"/>
            <a:ext cx="268367" cy="268367"/>
          </a:xfrm>
          <a:prstGeom prst="rect">
            <a:avLst/>
          </a:prstGeom>
        </p:spPr>
      </p:pic>
      <p:sp>
        <p:nvSpPr>
          <p:cNvPr id="25" name="Text 19"/>
          <p:cNvSpPr/>
          <p:nvPr/>
        </p:nvSpPr>
        <p:spPr>
          <a:xfrm>
            <a:off x="7681198" y="5624751"/>
            <a:ext cx="4939903" cy="349568"/>
          </a:xfrm>
          <a:prstGeom prst="rect">
            <a:avLst/>
          </a:prstGeom>
          <a:noFill/>
          <a:ln/>
        </p:spPr>
        <p:txBody>
          <a:bodyPr wrap="none" lIns="0" tIns="0" rIns="0" bIns="0" rtlCol="0" anchor="t"/>
          <a:lstStyle/>
          <a:p>
            <a:pPr marL="0" indent="0" algn="l">
              <a:lnSpc>
                <a:spcPts val="2750"/>
              </a:lnSpc>
              <a:buNone/>
            </a:pPr>
            <a:r>
              <a:rPr lang="en-US" sz="2200" dirty="0">
                <a:solidFill>
                  <a:srgbClr val="8F8F8F"/>
                </a:solidFill>
                <a:latin typeface="Mona Sans Semi Bold" pitchFamily="34" charset="0"/>
                <a:ea typeface="Mona Sans Semi Bold" pitchFamily="34" charset="-122"/>
                <a:cs typeface="Mona Sans Semi Bold" pitchFamily="34" charset="-120"/>
              </a:rPr>
              <a:t>Enhanced Awareness &amp; Cooperation</a:t>
            </a:r>
            <a:endParaRPr lang="en-US" sz="2200" dirty="0"/>
          </a:p>
        </p:txBody>
      </p:sp>
      <p:sp>
        <p:nvSpPr>
          <p:cNvPr id="26" name="Text 20"/>
          <p:cNvSpPr/>
          <p:nvPr/>
        </p:nvSpPr>
        <p:spPr>
          <a:xfrm>
            <a:off x="7681198" y="6108502"/>
            <a:ext cx="5912048" cy="1073706"/>
          </a:xfrm>
          <a:prstGeom prst="rect">
            <a:avLst/>
          </a:prstGeom>
          <a:noFill/>
          <a:ln/>
        </p:spPr>
        <p:txBody>
          <a:bodyPr wrap="square" lIns="0" tIns="0" rIns="0" bIns="0" rtlCol="0" anchor="t"/>
          <a:lstStyle/>
          <a:p>
            <a:pPr marL="0" indent="0" algn="l">
              <a:lnSpc>
                <a:spcPts val="2800"/>
              </a:lnSpc>
              <a:buNone/>
            </a:pPr>
            <a:r>
              <a:rPr lang="en-US" sz="1750" dirty="0">
                <a:solidFill>
                  <a:srgbClr val="8F8F8F"/>
                </a:solidFill>
                <a:latin typeface="Arial" panose="020B0604020202020204" pitchFamily="34" charset="0"/>
                <a:ea typeface="Funnel Sans" pitchFamily="34" charset="-122"/>
                <a:cs typeface="Arial" panose="020B0604020202020204" pitchFamily="34" charset="0"/>
              </a:rPr>
              <a:t>Costa Rica government boosted cybersecurity awareness, expanded incident response capabilities, and increased international cooperation to prevent future attacks.</a:t>
            </a:r>
            <a:endParaRPr lang="en-US" sz="1750"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85813" y="617458"/>
            <a:ext cx="7198162" cy="561380"/>
          </a:xfrm>
          <a:prstGeom prst="rect">
            <a:avLst/>
          </a:prstGeom>
          <a:noFill/>
          <a:ln/>
        </p:spPr>
        <p:txBody>
          <a:bodyPr wrap="none" lIns="0" tIns="0" rIns="0" bIns="0" rtlCol="0" anchor="t"/>
          <a:lstStyle/>
          <a:p>
            <a:pPr marL="0" indent="0" algn="l">
              <a:lnSpc>
                <a:spcPts val="4400"/>
              </a:lnSpc>
              <a:buNone/>
            </a:pPr>
            <a:r>
              <a:rPr lang="en-US" sz="3500" dirty="0">
                <a:solidFill>
                  <a:srgbClr val="DDDDDD"/>
                </a:solidFill>
                <a:latin typeface="Mona Sans Semi Bold" pitchFamily="34" charset="0"/>
                <a:ea typeface="Mona Sans Semi Bold" pitchFamily="34" charset="-122"/>
                <a:cs typeface="Mona Sans Semi Bold" pitchFamily="34" charset="-120"/>
              </a:rPr>
              <a:t>Conti Group: A History and Origin</a:t>
            </a:r>
            <a:endParaRPr lang="en-US" sz="3500" dirty="0"/>
          </a:p>
        </p:txBody>
      </p:sp>
      <p:sp>
        <p:nvSpPr>
          <p:cNvPr id="3" name="Text 1"/>
          <p:cNvSpPr/>
          <p:nvPr/>
        </p:nvSpPr>
        <p:spPr>
          <a:xfrm>
            <a:off x="785813" y="1627822"/>
            <a:ext cx="13058775" cy="718423"/>
          </a:xfrm>
          <a:prstGeom prst="rect">
            <a:avLst/>
          </a:prstGeom>
          <a:noFill/>
          <a:ln/>
        </p:spPr>
        <p:txBody>
          <a:bodyPr wrap="square" lIns="0" tIns="0" rIns="0" bIns="0" rtlCol="0" anchor="t"/>
          <a:lstStyle/>
          <a:p>
            <a:pPr marL="0" indent="0" algn="l">
              <a:lnSpc>
                <a:spcPts val="2800"/>
              </a:lnSpc>
              <a:buNone/>
            </a:pPr>
            <a:r>
              <a:rPr lang="en-US" sz="1750" dirty="0">
                <a:solidFill>
                  <a:srgbClr val="8F8F8F"/>
                </a:solidFill>
                <a:latin typeface="Arial" panose="020B0604020202020204" pitchFamily="34" charset="0"/>
                <a:ea typeface="Funnel Sans" pitchFamily="34" charset="-122"/>
                <a:cs typeface="Arial" panose="020B0604020202020204" pitchFamily="34" charset="0"/>
              </a:rPr>
              <a:t>Conti is a famous ransomware group responsible for numerous well-publicized attacks, believed to be an evolution of the Ryuk ransomware.</a:t>
            </a:r>
            <a:endParaRPr lang="en-US" sz="1750" dirty="0">
              <a:latin typeface="Arial" panose="020B0604020202020204" pitchFamily="34" charset="0"/>
              <a:cs typeface="Arial" panose="020B0604020202020204" pitchFamily="34" charset="0"/>
            </a:endParaRPr>
          </a:p>
        </p:txBody>
      </p:sp>
      <p:pic>
        <p:nvPicPr>
          <p:cNvPr id="4" name="Image 0" descr="preencoded.png"/>
          <p:cNvPicPr>
            <a:picLocks noChangeAspect="1"/>
          </p:cNvPicPr>
          <p:nvPr/>
        </p:nvPicPr>
        <p:blipFill>
          <a:blip r:embed="rId3"/>
          <a:stretch>
            <a:fillRect/>
          </a:stretch>
        </p:blipFill>
        <p:spPr>
          <a:xfrm>
            <a:off x="2798921" y="2743319"/>
            <a:ext cx="4811316" cy="2694384"/>
          </a:xfrm>
          <a:prstGeom prst="rect">
            <a:avLst/>
          </a:prstGeom>
        </p:spPr>
      </p:pic>
      <p:pic>
        <p:nvPicPr>
          <p:cNvPr id="5" name="Image 1" descr="preencoded.png"/>
          <p:cNvPicPr>
            <a:picLocks noChangeAspect="1"/>
          </p:cNvPicPr>
          <p:nvPr/>
        </p:nvPicPr>
        <p:blipFill>
          <a:blip r:embed="rId4"/>
          <a:stretch>
            <a:fillRect/>
          </a:stretch>
        </p:blipFill>
        <p:spPr>
          <a:xfrm>
            <a:off x="7789783" y="2743319"/>
            <a:ext cx="4041577" cy="2694384"/>
          </a:xfrm>
          <a:prstGeom prst="rect">
            <a:avLst/>
          </a:prstGeom>
        </p:spPr>
      </p:pic>
      <p:sp>
        <p:nvSpPr>
          <p:cNvPr id="6" name="Text 2"/>
          <p:cNvSpPr/>
          <p:nvPr/>
        </p:nvSpPr>
        <p:spPr>
          <a:xfrm>
            <a:off x="785813" y="5582245"/>
            <a:ext cx="13058775" cy="359212"/>
          </a:xfrm>
          <a:prstGeom prst="rect">
            <a:avLst/>
          </a:prstGeom>
          <a:noFill/>
          <a:ln/>
        </p:spPr>
        <p:txBody>
          <a:bodyPr wrap="none" lIns="0" tIns="0" rIns="0" bIns="0" rtlCol="0" anchor="t"/>
          <a:lstStyle/>
          <a:p>
            <a:pPr marL="342900" indent="-342900" algn="l">
              <a:lnSpc>
                <a:spcPts val="2800"/>
              </a:lnSpc>
              <a:buSzPct val="100000"/>
              <a:buChar char="•"/>
            </a:pPr>
            <a:r>
              <a:rPr lang="en-US" sz="1750" dirty="0">
                <a:solidFill>
                  <a:srgbClr val="8F8F8F"/>
                </a:solidFill>
                <a:latin typeface="Arial" panose="020B0604020202020204" pitchFamily="34" charset="0"/>
                <a:ea typeface="Funnel Sans" pitchFamily="34" charset="-122"/>
                <a:cs typeface="Arial" panose="020B0604020202020204" pitchFamily="34" charset="0"/>
              </a:rPr>
              <a:t>Conti operates on a "Ransomware as a Service" (RaaS) model, primarily targeting large organizations.</a:t>
            </a:r>
            <a:endParaRPr lang="en-US" sz="1750" dirty="0">
              <a:latin typeface="Arial" panose="020B0604020202020204" pitchFamily="34" charset="0"/>
              <a:cs typeface="Arial" panose="020B0604020202020204" pitchFamily="34" charset="0"/>
            </a:endParaRPr>
          </a:p>
        </p:txBody>
      </p:sp>
      <p:sp>
        <p:nvSpPr>
          <p:cNvPr id="7" name="Text 3"/>
          <p:cNvSpPr/>
          <p:nvPr/>
        </p:nvSpPr>
        <p:spPr>
          <a:xfrm>
            <a:off x="785813" y="6020038"/>
            <a:ext cx="13058775" cy="359212"/>
          </a:xfrm>
          <a:prstGeom prst="rect">
            <a:avLst/>
          </a:prstGeom>
          <a:noFill/>
          <a:ln/>
        </p:spPr>
        <p:txBody>
          <a:bodyPr wrap="none" lIns="0" tIns="0" rIns="0" bIns="0" rtlCol="0" anchor="t"/>
          <a:lstStyle/>
          <a:p>
            <a:pPr marL="342900" indent="-342900" algn="l">
              <a:lnSpc>
                <a:spcPts val="2800"/>
              </a:lnSpc>
              <a:buSzPct val="100000"/>
              <a:buChar char="•"/>
            </a:pPr>
            <a:r>
              <a:rPr lang="en-US" sz="1750" dirty="0">
                <a:solidFill>
                  <a:srgbClr val="8F8F8F"/>
                </a:solidFill>
                <a:latin typeface="Arial" panose="020B0604020202020204" pitchFamily="34" charset="0"/>
                <a:ea typeface="Funnel Sans" pitchFamily="34" charset="-122"/>
                <a:cs typeface="Arial" panose="020B0604020202020204" pitchFamily="34" charset="0"/>
              </a:rPr>
              <a:t>It is thought to be a evolve from the Ryuk ransomware, and it was probably developed by the same people who created Ryuk.</a:t>
            </a:r>
            <a:endParaRPr lang="en-US" sz="1750" dirty="0">
              <a:latin typeface="Arial" panose="020B0604020202020204" pitchFamily="34" charset="0"/>
              <a:cs typeface="Arial" panose="020B0604020202020204" pitchFamily="34" charset="0"/>
            </a:endParaRPr>
          </a:p>
        </p:txBody>
      </p:sp>
      <p:sp>
        <p:nvSpPr>
          <p:cNvPr id="8" name="Text 4"/>
          <p:cNvSpPr/>
          <p:nvPr/>
        </p:nvSpPr>
        <p:spPr>
          <a:xfrm>
            <a:off x="785813" y="6457831"/>
            <a:ext cx="13058775" cy="718423"/>
          </a:xfrm>
          <a:prstGeom prst="rect">
            <a:avLst/>
          </a:prstGeom>
          <a:noFill/>
          <a:ln/>
        </p:spPr>
        <p:txBody>
          <a:bodyPr wrap="square" lIns="0" tIns="0" rIns="0" bIns="0" rtlCol="0" anchor="t"/>
          <a:lstStyle/>
          <a:p>
            <a:pPr marL="342900" indent="-342900" algn="l">
              <a:lnSpc>
                <a:spcPts val="2800"/>
              </a:lnSpc>
              <a:buSzPct val="100000"/>
              <a:buChar char="•"/>
            </a:pPr>
            <a:r>
              <a:rPr lang="en-US" sz="1750" dirty="0">
                <a:solidFill>
                  <a:srgbClr val="8F8F8F"/>
                </a:solidFill>
                <a:latin typeface="Arial" panose="020B0604020202020204" pitchFamily="34" charset="0"/>
                <a:ea typeface="Funnel Sans" pitchFamily="34" charset="-122"/>
                <a:cs typeface="Arial" panose="020B0604020202020204" pitchFamily="34" charset="0"/>
              </a:rPr>
              <a:t>The group is well-known for employing double extortion tactics, in which sensitive information is stolen and victim files are encrypted.</a:t>
            </a:r>
            <a:endParaRPr lang="en-US" sz="1750" dirty="0">
              <a:latin typeface="Arial" panose="020B0604020202020204" pitchFamily="34" charset="0"/>
              <a:cs typeface="Arial" panose="020B0604020202020204" pitchFamily="34" charset="0"/>
            </a:endParaRPr>
          </a:p>
        </p:txBody>
      </p:sp>
      <p:sp>
        <p:nvSpPr>
          <p:cNvPr id="9" name="Text 5"/>
          <p:cNvSpPr/>
          <p:nvPr/>
        </p:nvSpPr>
        <p:spPr>
          <a:xfrm>
            <a:off x="785813" y="7254835"/>
            <a:ext cx="13058775" cy="359212"/>
          </a:xfrm>
          <a:prstGeom prst="rect">
            <a:avLst/>
          </a:prstGeom>
          <a:noFill/>
          <a:ln/>
        </p:spPr>
        <p:txBody>
          <a:bodyPr wrap="none" lIns="0" tIns="0" rIns="0" bIns="0" rtlCol="0" anchor="t"/>
          <a:lstStyle/>
          <a:p>
            <a:pPr marL="342900" indent="-342900" algn="l">
              <a:lnSpc>
                <a:spcPts val="2800"/>
              </a:lnSpc>
              <a:buSzPct val="100000"/>
              <a:buChar char="•"/>
            </a:pPr>
            <a:r>
              <a:rPr lang="en-US" sz="1750" dirty="0">
                <a:solidFill>
                  <a:srgbClr val="8F8F8F"/>
                </a:solidFill>
                <a:latin typeface="Arial" panose="020B0604020202020204" pitchFamily="34" charset="0"/>
                <a:ea typeface="Funnel Sans" pitchFamily="34" charset="-122"/>
                <a:cs typeface="Arial" panose="020B0604020202020204" pitchFamily="34" charset="0"/>
              </a:rPr>
              <a:t>The group is widely believed to operate from within Russia, executing its activities from this primary base</a:t>
            </a:r>
            <a:r>
              <a:rPr lang="en-US" sz="1750" dirty="0">
                <a:solidFill>
                  <a:srgbClr val="8F8F8F"/>
                </a:solidFill>
                <a:latin typeface="Funnel Sans" pitchFamily="34" charset="0"/>
                <a:ea typeface="Funnel Sans" pitchFamily="34" charset="-122"/>
                <a:cs typeface="Funnel Sans" pitchFamily="34" charset="-120"/>
              </a:rPr>
              <a:t>.</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804863"/>
            <a:ext cx="10433923" cy="566976"/>
          </a:xfrm>
          <a:prstGeom prst="rect">
            <a:avLst/>
          </a:prstGeom>
          <a:noFill/>
          <a:ln/>
        </p:spPr>
        <p:txBody>
          <a:bodyPr wrap="none" lIns="0" tIns="0" rIns="0" bIns="0" rtlCol="0" anchor="t"/>
          <a:lstStyle/>
          <a:p>
            <a:pPr marL="0" indent="0" algn="l">
              <a:lnSpc>
                <a:spcPts val="4450"/>
              </a:lnSpc>
              <a:buNone/>
            </a:pPr>
            <a:r>
              <a:rPr lang="en-US" sz="3550" dirty="0">
                <a:solidFill>
                  <a:srgbClr val="DDDDDD"/>
                </a:solidFill>
                <a:latin typeface="Mona Sans Semi Bold" pitchFamily="34" charset="0"/>
                <a:ea typeface="Mona Sans Semi Bold" pitchFamily="34" charset="-122"/>
                <a:cs typeface="Mona Sans Semi Bold" pitchFamily="34" charset="-120"/>
              </a:rPr>
              <a:t>Type of Ransomware used in Costa Rica Attack:</a:t>
            </a:r>
            <a:endParaRPr lang="en-US" sz="3550" dirty="0"/>
          </a:p>
        </p:txBody>
      </p:sp>
      <p:sp>
        <p:nvSpPr>
          <p:cNvPr id="3" name="Shape 1"/>
          <p:cNvSpPr/>
          <p:nvPr/>
        </p:nvSpPr>
        <p:spPr>
          <a:xfrm>
            <a:off x="7299960" y="1825466"/>
            <a:ext cx="30480" cy="5599271"/>
          </a:xfrm>
          <a:prstGeom prst="roundRect">
            <a:avLst>
              <a:gd name="adj" fmla="val 312558"/>
            </a:avLst>
          </a:prstGeom>
          <a:solidFill>
            <a:srgbClr val="595959"/>
          </a:solidFill>
          <a:ln/>
        </p:spPr>
      </p:sp>
      <p:sp>
        <p:nvSpPr>
          <p:cNvPr id="4" name="Shape 2"/>
          <p:cNvSpPr/>
          <p:nvPr/>
        </p:nvSpPr>
        <p:spPr>
          <a:xfrm>
            <a:off x="6410087" y="2065377"/>
            <a:ext cx="680442" cy="30480"/>
          </a:xfrm>
          <a:prstGeom prst="roundRect">
            <a:avLst>
              <a:gd name="adj" fmla="val 312558"/>
            </a:avLst>
          </a:prstGeom>
          <a:solidFill>
            <a:srgbClr val="595959"/>
          </a:solidFill>
          <a:ln/>
        </p:spPr>
      </p:sp>
      <p:sp>
        <p:nvSpPr>
          <p:cNvPr id="5" name="Shape 3"/>
          <p:cNvSpPr/>
          <p:nvPr/>
        </p:nvSpPr>
        <p:spPr>
          <a:xfrm>
            <a:off x="7060049" y="1825466"/>
            <a:ext cx="510302" cy="510302"/>
          </a:xfrm>
          <a:prstGeom prst="roundRect">
            <a:avLst>
              <a:gd name="adj" fmla="val 18669"/>
            </a:avLst>
          </a:prstGeom>
          <a:solidFill>
            <a:srgbClr val="404040"/>
          </a:solidFill>
          <a:ln w="7620">
            <a:solidFill>
              <a:srgbClr val="595959"/>
            </a:solidFill>
            <a:prstDash val="solid"/>
          </a:ln>
        </p:spPr>
      </p:sp>
      <p:sp>
        <p:nvSpPr>
          <p:cNvPr id="6" name="Text 4"/>
          <p:cNvSpPr/>
          <p:nvPr/>
        </p:nvSpPr>
        <p:spPr>
          <a:xfrm>
            <a:off x="7145119" y="1867972"/>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FFFFFF"/>
                </a:solidFill>
                <a:latin typeface="Mona Sans Semi Bold" pitchFamily="34" charset="0"/>
                <a:ea typeface="Mona Sans Semi Bold" pitchFamily="34" charset="-122"/>
                <a:cs typeface="Mona Sans Semi Bold" pitchFamily="34" charset="-120"/>
              </a:rPr>
              <a:t>1</a:t>
            </a:r>
            <a:endParaRPr lang="en-US" sz="2650" dirty="0"/>
          </a:p>
        </p:txBody>
      </p:sp>
      <p:sp>
        <p:nvSpPr>
          <p:cNvPr id="7" name="Text 5"/>
          <p:cNvSpPr/>
          <p:nvPr/>
        </p:nvSpPr>
        <p:spPr>
          <a:xfrm>
            <a:off x="3345894" y="1903333"/>
            <a:ext cx="2835235" cy="354330"/>
          </a:xfrm>
          <a:prstGeom prst="rect">
            <a:avLst/>
          </a:prstGeom>
          <a:noFill/>
          <a:ln/>
        </p:spPr>
        <p:txBody>
          <a:bodyPr wrap="none" lIns="0" tIns="0" rIns="0" bIns="0" rtlCol="0" anchor="t"/>
          <a:lstStyle/>
          <a:p>
            <a:pPr marL="0" indent="0" algn="r">
              <a:lnSpc>
                <a:spcPts val="2750"/>
              </a:lnSpc>
              <a:buNone/>
            </a:pPr>
            <a:r>
              <a:rPr lang="en-US" sz="2200" dirty="0">
                <a:solidFill>
                  <a:srgbClr val="8F8F8F"/>
                </a:solidFill>
                <a:latin typeface="Mona Sans Semi Bold" pitchFamily="34" charset="0"/>
                <a:ea typeface="Mona Sans Semi Bold" pitchFamily="34" charset="-122"/>
                <a:cs typeface="Mona Sans Semi Bold" pitchFamily="34" charset="-120"/>
              </a:rPr>
              <a:t>April 17, 2022</a:t>
            </a:r>
            <a:endParaRPr lang="en-US" sz="2200" dirty="0"/>
          </a:p>
        </p:txBody>
      </p:sp>
      <p:sp>
        <p:nvSpPr>
          <p:cNvPr id="8" name="Text 6"/>
          <p:cNvSpPr/>
          <p:nvPr/>
        </p:nvSpPr>
        <p:spPr>
          <a:xfrm>
            <a:off x="793790" y="2393752"/>
            <a:ext cx="5387340" cy="1088708"/>
          </a:xfrm>
          <a:prstGeom prst="rect">
            <a:avLst/>
          </a:prstGeom>
          <a:noFill/>
          <a:ln/>
        </p:spPr>
        <p:txBody>
          <a:bodyPr wrap="square" lIns="0" tIns="0" rIns="0" bIns="0" rtlCol="0" anchor="t"/>
          <a:lstStyle/>
          <a:p>
            <a:pPr marL="0" indent="0" algn="r">
              <a:lnSpc>
                <a:spcPts val="2850"/>
              </a:lnSpc>
              <a:buNone/>
            </a:pPr>
            <a:r>
              <a:rPr lang="en-US" sz="1750" dirty="0">
                <a:solidFill>
                  <a:srgbClr val="8F8F8F"/>
                </a:solidFill>
                <a:latin typeface="Arial" panose="020B0604020202020204" pitchFamily="34" charset="0"/>
                <a:ea typeface="Funnel Sans" pitchFamily="34" charset="-122"/>
                <a:cs typeface="Arial" panose="020B0604020202020204" pitchFamily="34" charset="0"/>
              </a:rPr>
              <a:t>The initial wave of attacks on multiple government  of Costa Rica agencies was executed by the </a:t>
            </a:r>
            <a:r>
              <a:rPr lang="en-US" sz="1750" b="1" dirty="0">
                <a:solidFill>
                  <a:srgbClr val="8F8F8F"/>
                </a:solidFill>
                <a:latin typeface="Arial" panose="020B0604020202020204" pitchFamily="34" charset="0"/>
                <a:ea typeface="Funnel Sans" pitchFamily="34" charset="-122"/>
                <a:cs typeface="Arial" panose="020B0604020202020204" pitchFamily="34" charset="0"/>
              </a:rPr>
              <a:t>Conti ransomware</a:t>
            </a:r>
            <a:r>
              <a:rPr lang="en-US" sz="1750" dirty="0">
                <a:solidFill>
                  <a:srgbClr val="8F8F8F"/>
                </a:solidFill>
                <a:latin typeface="Arial" panose="020B0604020202020204" pitchFamily="34" charset="0"/>
                <a:ea typeface="Funnel Sans" pitchFamily="34" charset="-122"/>
                <a:cs typeface="Arial" panose="020B0604020202020204" pitchFamily="34" charset="0"/>
              </a:rPr>
              <a:t>, also known as Wizard Spider.</a:t>
            </a:r>
            <a:endParaRPr lang="en-US" sz="1750" dirty="0">
              <a:latin typeface="Arial" panose="020B0604020202020204" pitchFamily="34" charset="0"/>
              <a:cs typeface="Arial" panose="020B0604020202020204" pitchFamily="34" charset="0"/>
            </a:endParaRPr>
          </a:p>
        </p:txBody>
      </p:sp>
      <p:sp>
        <p:nvSpPr>
          <p:cNvPr id="9" name="Shape 7"/>
          <p:cNvSpPr/>
          <p:nvPr/>
        </p:nvSpPr>
        <p:spPr>
          <a:xfrm>
            <a:off x="7539871" y="3426262"/>
            <a:ext cx="680442" cy="30480"/>
          </a:xfrm>
          <a:prstGeom prst="roundRect">
            <a:avLst>
              <a:gd name="adj" fmla="val 312558"/>
            </a:avLst>
          </a:prstGeom>
          <a:solidFill>
            <a:srgbClr val="595959"/>
          </a:solidFill>
          <a:ln/>
        </p:spPr>
      </p:sp>
      <p:sp>
        <p:nvSpPr>
          <p:cNvPr id="10" name="Shape 8"/>
          <p:cNvSpPr/>
          <p:nvPr/>
        </p:nvSpPr>
        <p:spPr>
          <a:xfrm>
            <a:off x="7060049" y="3186351"/>
            <a:ext cx="510302" cy="510302"/>
          </a:xfrm>
          <a:prstGeom prst="roundRect">
            <a:avLst>
              <a:gd name="adj" fmla="val 18669"/>
            </a:avLst>
          </a:prstGeom>
          <a:solidFill>
            <a:srgbClr val="404040"/>
          </a:solidFill>
          <a:ln w="7620">
            <a:solidFill>
              <a:srgbClr val="595959"/>
            </a:solidFill>
            <a:prstDash val="solid"/>
          </a:ln>
        </p:spPr>
      </p:sp>
      <p:sp>
        <p:nvSpPr>
          <p:cNvPr id="11" name="Text 9"/>
          <p:cNvSpPr/>
          <p:nvPr/>
        </p:nvSpPr>
        <p:spPr>
          <a:xfrm>
            <a:off x="7145119" y="3228856"/>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FFFFFF"/>
                </a:solidFill>
                <a:latin typeface="Mona Sans Semi Bold" pitchFamily="34" charset="0"/>
                <a:ea typeface="Mona Sans Semi Bold" pitchFamily="34" charset="-122"/>
                <a:cs typeface="Mona Sans Semi Bold" pitchFamily="34" charset="-120"/>
              </a:rPr>
              <a:t>2</a:t>
            </a:r>
            <a:endParaRPr lang="en-US" sz="2650" dirty="0"/>
          </a:p>
        </p:txBody>
      </p:sp>
      <p:sp>
        <p:nvSpPr>
          <p:cNvPr id="12" name="Text 10"/>
          <p:cNvSpPr/>
          <p:nvPr/>
        </p:nvSpPr>
        <p:spPr>
          <a:xfrm>
            <a:off x="8449270" y="326421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8F8F8F"/>
                </a:solidFill>
                <a:latin typeface="Mona Sans Semi Bold" pitchFamily="34" charset="0"/>
                <a:ea typeface="Mona Sans Semi Bold" pitchFamily="34" charset="-122"/>
                <a:cs typeface="Mona Sans Semi Bold" pitchFamily="34" charset="-120"/>
              </a:rPr>
              <a:t>April 17, 2022</a:t>
            </a:r>
            <a:endParaRPr lang="en-US" sz="2200" dirty="0"/>
          </a:p>
        </p:txBody>
      </p:sp>
      <p:sp>
        <p:nvSpPr>
          <p:cNvPr id="13" name="Text 11"/>
          <p:cNvSpPr/>
          <p:nvPr/>
        </p:nvSpPr>
        <p:spPr>
          <a:xfrm>
            <a:off x="8449270" y="3754636"/>
            <a:ext cx="5387340" cy="725805"/>
          </a:xfrm>
          <a:prstGeom prst="rect">
            <a:avLst/>
          </a:prstGeom>
          <a:noFill/>
          <a:ln/>
        </p:spPr>
        <p:txBody>
          <a:bodyPr wrap="square" lIns="0" tIns="0" rIns="0" bIns="0" rtlCol="0" anchor="t"/>
          <a:lstStyle/>
          <a:p>
            <a:pPr marL="0" indent="0" algn="l">
              <a:lnSpc>
                <a:spcPts val="2850"/>
              </a:lnSpc>
              <a:buNone/>
            </a:pPr>
            <a:r>
              <a:rPr lang="en-US" sz="1750" dirty="0">
                <a:solidFill>
                  <a:srgbClr val="8F8F8F"/>
                </a:solidFill>
                <a:latin typeface="Arial" panose="020B0604020202020204" pitchFamily="34" charset="0"/>
                <a:ea typeface="Funnel Sans" pitchFamily="34" charset="-122"/>
                <a:cs typeface="Arial" panose="020B0604020202020204" pitchFamily="34" charset="0"/>
              </a:rPr>
              <a:t>Ministry of Finance Tax and Customs server (running Microsoft software compromised).</a:t>
            </a:r>
            <a:endParaRPr lang="en-US" sz="1750" dirty="0">
              <a:latin typeface="Arial" panose="020B0604020202020204" pitchFamily="34" charset="0"/>
              <a:cs typeface="Arial" panose="020B0604020202020204" pitchFamily="34" charset="0"/>
            </a:endParaRPr>
          </a:p>
        </p:txBody>
      </p:sp>
      <p:sp>
        <p:nvSpPr>
          <p:cNvPr id="14" name="Shape 12"/>
          <p:cNvSpPr/>
          <p:nvPr/>
        </p:nvSpPr>
        <p:spPr>
          <a:xfrm>
            <a:off x="6410087" y="4599265"/>
            <a:ext cx="680442" cy="30480"/>
          </a:xfrm>
          <a:prstGeom prst="roundRect">
            <a:avLst>
              <a:gd name="adj" fmla="val 312558"/>
            </a:avLst>
          </a:prstGeom>
          <a:solidFill>
            <a:srgbClr val="595959"/>
          </a:solidFill>
          <a:ln/>
        </p:spPr>
      </p:sp>
      <p:sp>
        <p:nvSpPr>
          <p:cNvPr id="15" name="Shape 13"/>
          <p:cNvSpPr/>
          <p:nvPr/>
        </p:nvSpPr>
        <p:spPr>
          <a:xfrm>
            <a:off x="7060049" y="4359354"/>
            <a:ext cx="510302" cy="510302"/>
          </a:xfrm>
          <a:prstGeom prst="roundRect">
            <a:avLst>
              <a:gd name="adj" fmla="val 18669"/>
            </a:avLst>
          </a:prstGeom>
          <a:solidFill>
            <a:srgbClr val="404040"/>
          </a:solidFill>
          <a:ln w="7620">
            <a:solidFill>
              <a:srgbClr val="595959"/>
            </a:solidFill>
            <a:prstDash val="solid"/>
          </a:ln>
        </p:spPr>
      </p:sp>
      <p:sp>
        <p:nvSpPr>
          <p:cNvPr id="16" name="Text 14"/>
          <p:cNvSpPr/>
          <p:nvPr/>
        </p:nvSpPr>
        <p:spPr>
          <a:xfrm>
            <a:off x="7145119" y="4401860"/>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FFFFFF"/>
                </a:solidFill>
                <a:latin typeface="Mona Sans Semi Bold" pitchFamily="34" charset="0"/>
                <a:ea typeface="Mona Sans Semi Bold" pitchFamily="34" charset="-122"/>
                <a:cs typeface="Mona Sans Semi Bold" pitchFamily="34" charset="-120"/>
              </a:rPr>
              <a:t>3</a:t>
            </a:r>
            <a:endParaRPr lang="en-US" sz="2650" dirty="0"/>
          </a:p>
        </p:txBody>
      </p:sp>
      <p:sp>
        <p:nvSpPr>
          <p:cNvPr id="17" name="Text 15"/>
          <p:cNvSpPr/>
          <p:nvPr/>
        </p:nvSpPr>
        <p:spPr>
          <a:xfrm>
            <a:off x="3345894" y="4437221"/>
            <a:ext cx="2835235" cy="354330"/>
          </a:xfrm>
          <a:prstGeom prst="rect">
            <a:avLst/>
          </a:prstGeom>
          <a:noFill/>
          <a:ln/>
        </p:spPr>
        <p:txBody>
          <a:bodyPr wrap="none" lIns="0" tIns="0" rIns="0" bIns="0" rtlCol="0" anchor="t"/>
          <a:lstStyle/>
          <a:p>
            <a:pPr marL="0" indent="0" algn="r">
              <a:lnSpc>
                <a:spcPts val="2750"/>
              </a:lnSpc>
              <a:buNone/>
            </a:pPr>
            <a:r>
              <a:rPr lang="en-US" sz="2200" dirty="0">
                <a:solidFill>
                  <a:srgbClr val="8F8F8F"/>
                </a:solidFill>
                <a:latin typeface="Mona Sans Semi Bold" pitchFamily="34" charset="0"/>
                <a:ea typeface="Mona Sans Semi Bold" pitchFamily="34" charset="-122"/>
                <a:cs typeface="Mona Sans Semi Bold" pitchFamily="34" charset="-120"/>
              </a:rPr>
              <a:t>May 31, 2022</a:t>
            </a:r>
            <a:endParaRPr lang="en-US" sz="2200" dirty="0"/>
          </a:p>
        </p:txBody>
      </p:sp>
      <p:sp>
        <p:nvSpPr>
          <p:cNvPr id="18" name="Text 16"/>
          <p:cNvSpPr/>
          <p:nvPr/>
        </p:nvSpPr>
        <p:spPr>
          <a:xfrm>
            <a:off x="793790" y="4927640"/>
            <a:ext cx="5387340" cy="1088708"/>
          </a:xfrm>
          <a:prstGeom prst="rect">
            <a:avLst/>
          </a:prstGeom>
          <a:noFill/>
          <a:ln/>
        </p:spPr>
        <p:txBody>
          <a:bodyPr wrap="square" lIns="0" tIns="0" rIns="0" bIns="0" rtlCol="0" anchor="t"/>
          <a:lstStyle/>
          <a:p>
            <a:pPr marL="0" indent="0" algn="r">
              <a:lnSpc>
                <a:spcPts val="2850"/>
              </a:lnSpc>
              <a:buNone/>
            </a:pPr>
            <a:r>
              <a:rPr lang="en-US" sz="1750" dirty="0">
                <a:solidFill>
                  <a:srgbClr val="8F8F8F"/>
                </a:solidFill>
                <a:latin typeface="Arial" panose="020B0604020202020204" pitchFamily="34" charset="0"/>
                <a:ea typeface="Funnel Sans" pitchFamily="34" charset="-122"/>
                <a:cs typeface="Arial" panose="020B0604020202020204" pitchFamily="34" charset="0"/>
              </a:rPr>
              <a:t>A second wave of ransomware attacks was launched, this time utilizing the </a:t>
            </a:r>
            <a:r>
              <a:rPr lang="en-US" sz="1750" b="1" dirty="0">
                <a:solidFill>
                  <a:srgbClr val="8F8F8F"/>
                </a:solidFill>
                <a:latin typeface="Arial" panose="020B0604020202020204" pitchFamily="34" charset="0"/>
                <a:ea typeface="Funnel Sans" pitchFamily="34" charset="-122"/>
                <a:cs typeface="Arial" panose="020B0604020202020204" pitchFamily="34" charset="0"/>
              </a:rPr>
              <a:t>HIVE ransomware</a:t>
            </a:r>
            <a:r>
              <a:rPr lang="en-US" sz="1750" dirty="0">
                <a:solidFill>
                  <a:srgbClr val="8F8F8F"/>
                </a:solidFill>
                <a:latin typeface="Arial" panose="020B0604020202020204" pitchFamily="34" charset="0"/>
                <a:ea typeface="Funnel Sans" pitchFamily="34" charset="-122"/>
                <a:cs typeface="Arial" panose="020B0604020202020204" pitchFamily="34" charset="0"/>
              </a:rPr>
              <a:t>, further crippling national infrastructure.</a:t>
            </a:r>
            <a:endParaRPr lang="en-US" sz="1750" dirty="0">
              <a:latin typeface="Arial" panose="020B0604020202020204" pitchFamily="34" charset="0"/>
              <a:cs typeface="Arial" panose="020B0604020202020204" pitchFamily="34" charset="0"/>
            </a:endParaRPr>
          </a:p>
        </p:txBody>
      </p:sp>
      <p:sp>
        <p:nvSpPr>
          <p:cNvPr id="19" name="Shape 17"/>
          <p:cNvSpPr/>
          <p:nvPr/>
        </p:nvSpPr>
        <p:spPr>
          <a:xfrm>
            <a:off x="7539871" y="5772269"/>
            <a:ext cx="680442" cy="30480"/>
          </a:xfrm>
          <a:prstGeom prst="roundRect">
            <a:avLst>
              <a:gd name="adj" fmla="val 312558"/>
            </a:avLst>
          </a:prstGeom>
          <a:solidFill>
            <a:srgbClr val="595959"/>
          </a:solidFill>
          <a:ln/>
        </p:spPr>
      </p:sp>
      <p:sp>
        <p:nvSpPr>
          <p:cNvPr id="20" name="Shape 18"/>
          <p:cNvSpPr/>
          <p:nvPr/>
        </p:nvSpPr>
        <p:spPr>
          <a:xfrm>
            <a:off x="7060049" y="5532358"/>
            <a:ext cx="510302" cy="510302"/>
          </a:xfrm>
          <a:prstGeom prst="roundRect">
            <a:avLst>
              <a:gd name="adj" fmla="val 18669"/>
            </a:avLst>
          </a:prstGeom>
          <a:solidFill>
            <a:srgbClr val="404040"/>
          </a:solidFill>
          <a:ln w="7620">
            <a:solidFill>
              <a:srgbClr val="595959"/>
            </a:solidFill>
            <a:prstDash val="solid"/>
          </a:ln>
        </p:spPr>
      </p:sp>
      <p:sp>
        <p:nvSpPr>
          <p:cNvPr id="21" name="Text 19"/>
          <p:cNvSpPr/>
          <p:nvPr/>
        </p:nvSpPr>
        <p:spPr>
          <a:xfrm>
            <a:off x="7145119" y="5574863"/>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FFFFFF"/>
                </a:solidFill>
                <a:latin typeface="Mona Sans Semi Bold" pitchFamily="34" charset="0"/>
                <a:ea typeface="Mona Sans Semi Bold" pitchFamily="34" charset="-122"/>
                <a:cs typeface="Mona Sans Semi Bold" pitchFamily="34" charset="-120"/>
              </a:rPr>
              <a:t>4</a:t>
            </a:r>
            <a:endParaRPr lang="en-US" sz="2650" dirty="0"/>
          </a:p>
        </p:txBody>
      </p:sp>
      <p:sp>
        <p:nvSpPr>
          <p:cNvPr id="22" name="Text 20"/>
          <p:cNvSpPr/>
          <p:nvPr/>
        </p:nvSpPr>
        <p:spPr>
          <a:xfrm>
            <a:off x="8449270" y="561022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8F8F8F"/>
                </a:solidFill>
                <a:latin typeface="Mona Sans Semi Bold" pitchFamily="34" charset="0"/>
                <a:ea typeface="Mona Sans Semi Bold" pitchFamily="34" charset="-122"/>
                <a:cs typeface="Mona Sans Semi Bold" pitchFamily="34" charset="-120"/>
              </a:rPr>
              <a:t>May 31, 2022</a:t>
            </a:r>
            <a:endParaRPr lang="en-US" sz="2200" dirty="0"/>
          </a:p>
        </p:txBody>
      </p:sp>
      <p:sp>
        <p:nvSpPr>
          <p:cNvPr id="23" name="Text 21"/>
          <p:cNvSpPr/>
          <p:nvPr/>
        </p:nvSpPr>
        <p:spPr>
          <a:xfrm>
            <a:off x="8449270" y="6100643"/>
            <a:ext cx="5387340" cy="1088708"/>
          </a:xfrm>
          <a:prstGeom prst="rect">
            <a:avLst/>
          </a:prstGeom>
          <a:noFill/>
          <a:ln/>
        </p:spPr>
        <p:txBody>
          <a:bodyPr wrap="square" lIns="0" tIns="0" rIns="0" bIns="0" rtlCol="0" anchor="t"/>
          <a:lstStyle/>
          <a:p>
            <a:pPr marL="285750" indent="-285750" algn="l">
              <a:lnSpc>
                <a:spcPts val="2850"/>
              </a:lnSpc>
              <a:buFont typeface="Arial" panose="020B0604020202020204" pitchFamily="34" charset="0"/>
              <a:buChar char="•"/>
            </a:pPr>
            <a:r>
              <a:rPr lang="en-US" sz="1750" dirty="0">
                <a:solidFill>
                  <a:srgbClr val="8F8F8F"/>
                </a:solidFill>
                <a:latin typeface="Arial" panose="020B0604020202020204" pitchFamily="34" charset="0"/>
                <a:ea typeface="Funnel Sans" pitchFamily="34" charset="-122"/>
                <a:cs typeface="Arial" panose="020B0604020202020204" pitchFamily="34" charset="0"/>
              </a:rPr>
              <a:t>Hive ransomware possibly affiliated with Conti attacked 30 CCSS servers stealing healthcare data, asking for a $5M payment.</a:t>
            </a:r>
            <a:endParaRPr lang="en-US" sz="1750"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9050"/>
            <a:ext cx="14630400" cy="3067645"/>
          </a:xfrm>
          <a:prstGeom prst="rect">
            <a:avLst/>
          </a:prstGeom>
        </p:spPr>
      </p:pic>
      <p:sp>
        <p:nvSpPr>
          <p:cNvPr id="3" name="Text 0"/>
          <p:cNvSpPr/>
          <p:nvPr/>
        </p:nvSpPr>
        <p:spPr>
          <a:xfrm>
            <a:off x="780812" y="3582472"/>
            <a:ext cx="9231273" cy="557808"/>
          </a:xfrm>
          <a:prstGeom prst="rect">
            <a:avLst/>
          </a:prstGeom>
          <a:noFill/>
          <a:ln/>
        </p:spPr>
        <p:txBody>
          <a:bodyPr wrap="none" lIns="0" tIns="0" rIns="0" bIns="0" rtlCol="0" anchor="t"/>
          <a:lstStyle/>
          <a:p>
            <a:pPr marL="0" indent="0" algn="l">
              <a:lnSpc>
                <a:spcPts val="4350"/>
              </a:lnSpc>
              <a:buNone/>
            </a:pPr>
            <a:r>
              <a:rPr lang="en-US" sz="3500" dirty="0">
                <a:solidFill>
                  <a:srgbClr val="DDDDDD"/>
                </a:solidFill>
                <a:latin typeface="Mona Sans Semi Bold" pitchFamily="34" charset="0"/>
                <a:ea typeface="Mona Sans Semi Bold" pitchFamily="34" charset="-122"/>
                <a:cs typeface="Mona Sans Semi Bold" pitchFamily="34" charset="-120"/>
              </a:rPr>
              <a:t>What Type of Ransomware is: Conti &amp; HIVE</a:t>
            </a:r>
            <a:endParaRPr lang="en-US" sz="3500" dirty="0"/>
          </a:p>
        </p:txBody>
      </p:sp>
      <p:sp>
        <p:nvSpPr>
          <p:cNvPr id="4" name="Text 1"/>
          <p:cNvSpPr/>
          <p:nvPr/>
        </p:nvSpPr>
        <p:spPr>
          <a:xfrm>
            <a:off x="780812" y="4697849"/>
            <a:ext cx="3346609" cy="418267"/>
          </a:xfrm>
          <a:prstGeom prst="rect">
            <a:avLst/>
          </a:prstGeom>
          <a:noFill/>
          <a:ln/>
        </p:spPr>
        <p:txBody>
          <a:bodyPr wrap="none" lIns="0" tIns="0" rIns="0" bIns="0" rtlCol="0" anchor="t"/>
          <a:lstStyle/>
          <a:p>
            <a:pPr marL="0" indent="0" algn="l">
              <a:lnSpc>
                <a:spcPts val="3250"/>
              </a:lnSpc>
              <a:buNone/>
            </a:pPr>
            <a:r>
              <a:rPr lang="en-US" sz="2600" dirty="0">
                <a:solidFill>
                  <a:srgbClr val="DDDDDD"/>
                </a:solidFill>
                <a:latin typeface="Mona Sans Semi Bold" pitchFamily="34" charset="0"/>
                <a:ea typeface="Mona Sans Semi Bold" pitchFamily="34" charset="-122"/>
                <a:cs typeface="Mona Sans Semi Bold" pitchFamily="34" charset="-120"/>
              </a:rPr>
              <a:t>Conti Ransomware</a:t>
            </a:r>
            <a:endParaRPr lang="en-US" sz="2600" dirty="0"/>
          </a:p>
        </p:txBody>
      </p:sp>
      <p:sp>
        <p:nvSpPr>
          <p:cNvPr id="5" name="Text 2"/>
          <p:cNvSpPr/>
          <p:nvPr/>
        </p:nvSpPr>
        <p:spPr>
          <a:xfrm>
            <a:off x="780812" y="5339120"/>
            <a:ext cx="6262211" cy="356949"/>
          </a:xfrm>
          <a:prstGeom prst="rect">
            <a:avLst/>
          </a:prstGeom>
          <a:noFill/>
          <a:ln/>
        </p:spPr>
        <p:txBody>
          <a:bodyPr wrap="none" lIns="0" tIns="0" rIns="0" bIns="0" rtlCol="0" anchor="t"/>
          <a:lstStyle/>
          <a:p>
            <a:pPr marL="342900" indent="-342900" algn="l">
              <a:lnSpc>
                <a:spcPts val="2800"/>
              </a:lnSpc>
              <a:buSzPct val="100000"/>
              <a:buChar char="•"/>
            </a:pPr>
            <a:r>
              <a:rPr lang="en-US" sz="1750" dirty="0">
                <a:solidFill>
                  <a:srgbClr val="8F8F8F"/>
                </a:solidFill>
                <a:latin typeface="Arial" panose="020B0604020202020204" pitchFamily="34" charset="0"/>
                <a:ea typeface="Funnel Sans" pitchFamily="34" charset="-122"/>
                <a:cs typeface="Arial" panose="020B0604020202020204" pitchFamily="34" charset="0"/>
              </a:rPr>
              <a:t>A "Ransomware as a Service" (RaaS) model.</a:t>
            </a:r>
            <a:endParaRPr lang="en-US" sz="1750" dirty="0">
              <a:latin typeface="Arial" panose="020B0604020202020204" pitchFamily="34" charset="0"/>
              <a:cs typeface="Arial" panose="020B0604020202020204" pitchFamily="34" charset="0"/>
            </a:endParaRPr>
          </a:p>
        </p:txBody>
      </p:sp>
      <p:sp>
        <p:nvSpPr>
          <p:cNvPr id="6" name="Text 3"/>
          <p:cNvSpPr/>
          <p:nvPr/>
        </p:nvSpPr>
        <p:spPr>
          <a:xfrm>
            <a:off x="780812" y="5774055"/>
            <a:ext cx="6262211" cy="356949"/>
          </a:xfrm>
          <a:prstGeom prst="rect">
            <a:avLst/>
          </a:prstGeom>
          <a:noFill/>
          <a:ln/>
        </p:spPr>
        <p:txBody>
          <a:bodyPr wrap="none" lIns="0" tIns="0" rIns="0" bIns="0" rtlCol="0" anchor="t"/>
          <a:lstStyle/>
          <a:p>
            <a:pPr marL="342900" indent="-342900" algn="l">
              <a:lnSpc>
                <a:spcPts val="2800"/>
              </a:lnSpc>
              <a:buSzPct val="100000"/>
              <a:buChar char="•"/>
            </a:pPr>
            <a:r>
              <a:rPr lang="en-US" sz="1750" dirty="0">
                <a:solidFill>
                  <a:srgbClr val="8F8F8F"/>
                </a:solidFill>
                <a:latin typeface="Arial" panose="020B0604020202020204" pitchFamily="34" charset="0"/>
                <a:ea typeface="Funnel Sans" pitchFamily="34" charset="-122"/>
                <a:cs typeface="Arial" panose="020B0604020202020204" pitchFamily="34" charset="0"/>
              </a:rPr>
              <a:t>Human-operated, primarily targeting large enterprises.</a:t>
            </a:r>
            <a:endParaRPr lang="en-US" sz="1750" dirty="0">
              <a:latin typeface="Arial" panose="020B0604020202020204" pitchFamily="34" charset="0"/>
              <a:cs typeface="Arial" panose="020B0604020202020204" pitchFamily="34" charset="0"/>
            </a:endParaRPr>
          </a:p>
        </p:txBody>
      </p:sp>
      <p:sp>
        <p:nvSpPr>
          <p:cNvPr id="7" name="Text 4"/>
          <p:cNvSpPr/>
          <p:nvPr/>
        </p:nvSpPr>
        <p:spPr>
          <a:xfrm>
            <a:off x="780812" y="6208990"/>
            <a:ext cx="6262211" cy="356949"/>
          </a:xfrm>
          <a:prstGeom prst="rect">
            <a:avLst/>
          </a:prstGeom>
          <a:noFill/>
          <a:ln/>
        </p:spPr>
        <p:txBody>
          <a:bodyPr wrap="none" lIns="0" tIns="0" rIns="0" bIns="0" rtlCol="0" anchor="t"/>
          <a:lstStyle/>
          <a:p>
            <a:pPr marL="342900" indent="-342900" algn="l">
              <a:lnSpc>
                <a:spcPts val="2800"/>
              </a:lnSpc>
              <a:buSzPct val="100000"/>
              <a:buChar char="•"/>
            </a:pPr>
            <a:r>
              <a:rPr lang="en-US" sz="1750" dirty="0">
                <a:solidFill>
                  <a:srgbClr val="8F8F8F"/>
                </a:solidFill>
                <a:latin typeface="Arial" panose="020B0604020202020204" pitchFamily="34" charset="0"/>
                <a:ea typeface="Funnel Sans" pitchFamily="34" charset="-122"/>
                <a:cs typeface="Arial" panose="020B0604020202020204" pitchFamily="34" charset="0"/>
              </a:rPr>
              <a:t>Evolved from the Ryuk ransomware.</a:t>
            </a:r>
            <a:endParaRPr lang="en-US" sz="1750" dirty="0">
              <a:latin typeface="Arial" panose="020B0604020202020204" pitchFamily="34" charset="0"/>
              <a:cs typeface="Arial" panose="020B0604020202020204" pitchFamily="34" charset="0"/>
            </a:endParaRPr>
          </a:p>
        </p:txBody>
      </p:sp>
      <p:sp>
        <p:nvSpPr>
          <p:cNvPr id="8" name="Text 5"/>
          <p:cNvSpPr/>
          <p:nvPr/>
        </p:nvSpPr>
        <p:spPr>
          <a:xfrm>
            <a:off x="780812" y="6643926"/>
            <a:ext cx="6262211" cy="713899"/>
          </a:xfrm>
          <a:prstGeom prst="rect">
            <a:avLst/>
          </a:prstGeom>
          <a:noFill/>
          <a:ln/>
        </p:spPr>
        <p:txBody>
          <a:bodyPr wrap="square" lIns="0" tIns="0" rIns="0" bIns="0" rtlCol="0" anchor="t"/>
          <a:lstStyle/>
          <a:p>
            <a:pPr marL="342900" indent="-342900" algn="l">
              <a:lnSpc>
                <a:spcPts val="2800"/>
              </a:lnSpc>
              <a:buSzPct val="100000"/>
              <a:buChar char="•"/>
            </a:pPr>
            <a:r>
              <a:rPr lang="en-US" sz="1750" dirty="0">
                <a:solidFill>
                  <a:srgbClr val="8F8F8F"/>
                </a:solidFill>
                <a:latin typeface="Arial" panose="020B0604020202020204" pitchFamily="34" charset="0"/>
                <a:ea typeface="Funnel Sans" pitchFamily="34" charset="-122"/>
                <a:cs typeface="Arial" panose="020B0604020202020204" pitchFamily="34" charset="0"/>
              </a:rPr>
              <a:t>Known for aggressive tactics and double extortion, targeting sensitive data and healthcare organizations</a:t>
            </a:r>
            <a:r>
              <a:rPr lang="en-US" sz="1750" dirty="0">
                <a:solidFill>
                  <a:srgbClr val="8F8F8F"/>
                </a:solidFill>
                <a:latin typeface="Funnel Sans" pitchFamily="34" charset="0"/>
                <a:ea typeface="Funnel Sans" pitchFamily="34" charset="-122"/>
                <a:cs typeface="Funnel Sans" pitchFamily="34" charset="-120"/>
              </a:rPr>
              <a:t>.</a:t>
            </a:r>
            <a:endParaRPr lang="en-US" sz="1750" dirty="0"/>
          </a:p>
        </p:txBody>
      </p:sp>
      <p:sp>
        <p:nvSpPr>
          <p:cNvPr id="9" name="Text 6"/>
          <p:cNvSpPr/>
          <p:nvPr/>
        </p:nvSpPr>
        <p:spPr>
          <a:xfrm>
            <a:off x="7594997" y="4697849"/>
            <a:ext cx="3346609" cy="418267"/>
          </a:xfrm>
          <a:prstGeom prst="rect">
            <a:avLst/>
          </a:prstGeom>
          <a:noFill/>
          <a:ln/>
        </p:spPr>
        <p:txBody>
          <a:bodyPr wrap="none" lIns="0" tIns="0" rIns="0" bIns="0" rtlCol="0" anchor="t"/>
          <a:lstStyle/>
          <a:p>
            <a:pPr marL="0" indent="0" algn="l">
              <a:lnSpc>
                <a:spcPts val="3250"/>
              </a:lnSpc>
              <a:buNone/>
            </a:pPr>
            <a:r>
              <a:rPr lang="en-US" sz="2600" dirty="0">
                <a:solidFill>
                  <a:srgbClr val="DDDDDD"/>
                </a:solidFill>
                <a:latin typeface="Mona Sans Semi Bold" pitchFamily="34" charset="0"/>
                <a:ea typeface="Mona Sans Semi Bold" pitchFamily="34" charset="-122"/>
                <a:cs typeface="Mona Sans Semi Bold" pitchFamily="34" charset="-120"/>
              </a:rPr>
              <a:t>HIVE Ransomware</a:t>
            </a:r>
            <a:endParaRPr lang="en-US" sz="2600" dirty="0"/>
          </a:p>
        </p:txBody>
      </p:sp>
      <p:sp>
        <p:nvSpPr>
          <p:cNvPr id="10" name="Text 7"/>
          <p:cNvSpPr/>
          <p:nvPr/>
        </p:nvSpPr>
        <p:spPr>
          <a:xfrm>
            <a:off x="7594997" y="5339120"/>
            <a:ext cx="6262211" cy="356949"/>
          </a:xfrm>
          <a:prstGeom prst="rect">
            <a:avLst/>
          </a:prstGeom>
          <a:noFill/>
          <a:ln/>
        </p:spPr>
        <p:txBody>
          <a:bodyPr wrap="none" lIns="0" tIns="0" rIns="0" bIns="0" rtlCol="0" anchor="t"/>
          <a:lstStyle/>
          <a:p>
            <a:pPr marL="342900" indent="-342900" algn="l">
              <a:lnSpc>
                <a:spcPts val="2800"/>
              </a:lnSpc>
              <a:buSzPct val="100000"/>
              <a:buChar char="•"/>
            </a:pPr>
            <a:r>
              <a:rPr lang="en-US" sz="1750" dirty="0">
                <a:solidFill>
                  <a:srgbClr val="8F8F8F"/>
                </a:solidFill>
                <a:latin typeface="Arial" panose="020B0604020202020204" pitchFamily="34" charset="0"/>
                <a:ea typeface="Funnel Sans" pitchFamily="34" charset="-122"/>
                <a:cs typeface="Arial" panose="020B0604020202020204" pitchFamily="34" charset="0"/>
              </a:rPr>
              <a:t>Also a "Ransomware as a Service" (RaaS) variant.</a:t>
            </a:r>
            <a:endParaRPr lang="en-US" sz="1750" dirty="0">
              <a:latin typeface="Arial" panose="020B0604020202020204" pitchFamily="34" charset="0"/>
              <a:cs typeface="Arial" panose="020B0604020202020204" pitchFamily="34" charset="0"/>
            </a:endParaRPr>
          </a:p>
        </p:txBody>
      </p:sp>
      <p:sp>
        <p:nvSpPr>
          <p:cNvPr id="11" name="Text 8"/>
          <p:cNvSpPr/>
          <p:nvPr/>
        </p:nvSpPr>
        <p:spPr>
          <a:xfrm>
            <a:off x="7594997" y="5774055"/>
            <a:ext cx="6262211" cy="356949"/>
          </a:xfrm>
          <a:prstGeom prst="rect">
            <a:avLst/>
          </a:prstGeom>
          <a:noFill/>
          <a:ln/>
        </p:spPr>
        <p:txBody>
          <a:bodyPr wrap="none" lIns="0" tIns="0" rIns="0" bIns="0" rtlCol="0" anchor="t"/>
          <a:lstStyle/>
          <a:p>
            <a:pPr marL="342900" indent="-342900" algn="l">
              <a:lnSpc>
                <a:spcPts val="2800"/>
              </a:lnSpc>
              <a:buSzPct val="100000"/>
              <a:buChar char="•"/>
            </a:pPr>
            <a:r>
              <a:rPr lang="en-US" sz="1750" dirty="0">
                <a:solidFill>
                  <a:srgbClr val="8F8F8F"/>
                </a:solidFill>
                <a:latin typeface="Arial" panose="020B0604020202020204" pitchFamily="34" charset="0"/>
                <a:ea typeface="Funnel Sans" pitchFamily="34" charset="-122"/>
                <a:cs typeface="Arial" panose="020B0604020202020204" pitchFamily="34" charset="0"/>
              </a:rPr>
              <a:t>Encrypts files on victim's servers, holding them for ransom.</a:t>
            </a:r>
            <a:endParaRPr lang="en-US" sz="1750" dirty="0">
              <a:latin typeface="Arial" panose="020B0604020202020204" pitchFamily="34" charset="0"/>
              <a:cs typeface="Arial" panose="020B0604020202020204" pitchFamily="34" charset="0"/>
            </a:endParaRPr>
          </a:p>
        </p:txBody>
      </p:sp>
      <p:sp>
        <p:nvSpPr>
          <p:cNvPr id="12" name="Text 9"/>
          <p:cNvSpPr/>
          <p:nvPr/>
        </p:nvSpPr>
        <p:spPr>
          <a:xfrm>
            <a:off x="7594997" y="6208990"/>
            <a:ext cx="6262211" cy="356949"/>
          </a:xfrm>
          <a:prstGeom prst="rect">
            <a:avLst/>
          </a:prstGeom>
          <a:noFill/>
          <a:ln/>
        </p:spPr>
        <p:txBody>
          <a:bodyPr wrap="none" lIns="0" tIns="0" rIns="0" bIns="0" rtlCol="0" anchor="t"/>
          <a:lstStyle/>
          <a:p>
            <a:pPr marL="342900" indent="-342900" algn="l">
              <a:lnSpc>
                <a:spcPts val="2800"/>
              </a:lnSpc>
              <a:buSzPct val="100000"/>
              <a:buChar char="•"/>
            </a:pPr>
            <a:r>
              <a:rPr lang="en-US" sz="1750" dirty="0">
                <a:solidFill>
                  <a:srgbClr val="8F8F8F"/>
                </a:solidFill>
                <a:latin typeface="Arial" panose="020B0604020202020204" pitchFamily="34" charset="0"/>
                <a:ea typeface="Funnel Sans" pitchFamily="34" charset="-122"/>
                <a:cs typeface="Arial" panose="020B0604020202020204" pitchFamily="34" charset="0"/>
              </a:rPr>
              <a:t>Similar to Conti in its use of double extortion tactics.</a:t>
            </a:r>
            <a:endParaRPr lang="en-US" sz="1750" dirty="0">
              <a:latin typeface="Arial" panose="020B0604020202020204" pitchFamily="34" charset="0"/>
              <a:cs typeface="Arial" panose="020B0604020202020204" pitchFamily="34" charset="0"/>
            </a:endParaRPr>
          </a:p>
        </p:txBody>
      </p:sp>
      <p:sp>
        <p:nvSpPr>
          <p:cNvPr id="13" name="Text 10"/>
          <p:cNvSpPr/>
          <p:nvPr/>
        </p:nvSpPr>
        <p:spPr>
          <a:xfrm>
            <a:off x="7594997" y="6643926"/>
            <a:ext cx="6262211" cy="713899"/>
          </a:xfrm>
          <a:prstGeom prst="rect">
            <a:avLst/>
          </a:prstGeom>
          <a:noFill/>
          <a:ln/>
        </p:spPr>
        <p:txBody>
          <a:bodyPr wrap="square" lIns="0" tIns="0" rIns="0" bIns="0" rtlCol="0" anchor="t"/>
          <a:lstStyle/>
          <a:p>
            <a:pPr marL="342900" indent="-342900" algn="l">
              <a:lnSpc>
                <a:spcPts val="2800"/>
              </a:lnSpc>
              <a:buSzPct val="100000"/>
              <a:buChar char="•"/>
            </a:pPr>
            <a:r>
              <a:rPr lang="en-US" sz="1750" dirty="0">
                <a:solidFill>
                  <a:srgbClr val="8F8F8F"/>
                </a:solidFill>
                <a:latin typeface="Arial" panose="020B0604020202020204" pitchFamily="34" charset="0"/>
                <a:ea typeface="Funnel Sans" pitchFamily="34" charset="-122"/>
                <a:cs typeface="Arial" panose="020B0604020202020204" pitchFamily="34" charset="0"/>
              </a:rPr>
              <a:t>Also believed to be derived from the Ryuk ransomware lineage.</a:t>
            </a:r>
            <a:endParaRPr lang="en-US" sz="1750"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42236" y="751284"/>
            <a:ext cx="8105894" cy="530185"/>
          </a:xfrm>
          <a:prstGeom prst="rect">
            <a:avLst/>
          </a:prstGeom>
          <a:noFill/>
          <a:ln/>
        </p:spPr>
        <p:txBody>
          <a:bodyPr wrap="none" lIns="0" tIns="0" rIns="0" bIns="0" rtlCol="0" anchor="t"/>
          <a:lstStyle/>
          <a:p>
            <a:pPr marL="0" indent="0" algn="l">
              <a:lnSpc>
                <a:spcPts val="4150"/>
              </a:lnSpc>
              <a:buNone/>
            </a:pPr>
            <a:r>
              <a:rPr lang="en-US" sz="3300" dirty="0">
                <a:solidFill>
                  <a:srgbClr val="DDDDDD"/>
                </a:solidFill>
                <a:latin typeface="Mona Sans Semi Bold" pitchFamily="34" charset="0"/>
                <a:ea typeface="Mona Sans Semi Bold" pitchFamily="34" charset="-122"/>
                <a:cs typeface="Mona Sans Semi Bold" pitchFamily="34" charset="-120"/>
              </a:rPr>
              <a:t>Attack Tactics: TTPs Employed by Conti</a:t>
            </a:r>
            <a:endParaRPr lang="en-US" sz="3300" dirty="0"/>
          </a:p>
        </p:txBody>
      </p:sp>
      <p:sp>
        <p:nvSpPr>
          <p:cNvPr id="3" name="Shape 1"/>
          <p:cNvSpPr/>
          <p:nvPr/>
        </p:nvSpPr>
        <p:spPr>
          <a:xfrm>
            <a:off x="742236" y="1705570"/>
            <a:ext cx="13145929" cy="5772745"/>
          </a:xfrm>
          <a:prstGeom prst="roundRect">
            <a:avLst>
              <a:gd name="adj" fmla="val 1543"/>
            </a:avLst>
          </a:prstGeom>
          <a:noFill/>
          <a:ln w="7620">
            <a:solidFill>
              <a:srgbClr val="FFFFFF">
                <a:alpha val="24000"/>
              </a:srgbClr>
            </a:solidFill>
            <a:prstDash val="solid"/>
          </a:ln>
        </p:spPr>
      </p:sp>
      <p:sp>
        <p:nvSpPr>
          <p:cNvPr id="4" name="Shape 2"/>
          <p:cNvSpPr/>
          <p:nvPr/>
        </p:nvSpPr>
        <p:spPr>
          <a:xfrm>
            <a:off x="749856" y="1713190"/>
            <a:ext cx="13130689" cy="947976"/>
          </a:xfrm>
          <a:prstGeom prst="rect">
            <a:avLst/>
          </a:prstGeom>
          <a:solidFill>
            <a:srgbClr val="FFFFFF">
              <a:alpha val="4000"/>
            </a:srgbClr>
          </a:solidFill>
          <a:ln/>
        </p:spPr>
      </p:sp>
      <p:sp>
        <p:nvSpPr>
          <p:cNvPr id="5" name="Text 3"/>
          <p:cNvSpPr/>
          <p:nvPr/>
        </p:nvSpPr>
        <p:spPr>
          <a:xfrm>
            <a:off x="961906" y="1847969"/>
            <a:ext cx="2854762" cy="339209"/>
          </a:xfrm>
          <a:prstGeom prst="rect">
            <a:avLst/>
          </a:prstGeom>
          <a:noFill/>
          <a:ln/>
        </p:spPr>
        <p:txBody>
          <a:bodyPr wrap="none" lIns="0" tIns="0" rIns="0" bIns="0" rtlCol="0" anchor="t"/>
          <a:lstStyle/>
          <a:p>
            <a:pPr marL="0" indent="0" algn="l">
              <a:lnSpc>
                <a:spcPts val="2650"/>
              </a:lnSpc>
              <a:buNone/>
            </a:pPr>
            <a:r>
              <a:rPr lang="en-US" sz="1650" dirty="0">
                <a:solidFill>
                  <a:srgbClr val="8F8F8F"/>
                </a:solidFill>
                <a:latin typeface="Arial" panose="020B0604020202020204" pitchFamily="34" charset="0"/>
                <a:ea typeface="Funnel Sans" pitchFamily="34" charset="-122"/>
                <a:cs typeface="Arial" panose="020B0604020202020204" pitchFamily="34" charset="0"/>
              </a:rPr>
              <a:t>Initial Access</a:t>
            </a:r>
            <a:endParaRPr lang="en-US" sz="1650" dirty="0">
              <a:latin typeface="Arial" panose="020B0604020202020204" pitchFamily="34" charset="0"/>
              <a:cs typeface="Arial" panose="020B0604020202020204" pitchFamily="34" charset="0"/>
            </a:endParaRPr>
          </a:p>
        </p:txBody>
      </p:sp>
      <p:sp>
        <p:nvSpPr>
          <p:cNvPr id="6" name="Text 4"/>
          <p:cNvSpPr/>
          <p:nvPr/>
        </p:nvSpPr>
        <p:spPr>
          <a:xfrm>
            <a:off x="4248388" y="1847969"/>
            <a:ext cx="2850952" cy="339209"/>
          </a:xfrm>
          <a:prstGeom prst="rect">
            <a:avLst/>
          </a:prstGeom>
          <a:noFill/>
          <a:ln/>
        </p:spPr>
        <p:txBody>
          <a:bodyPr wrap="none" lIns="0" tIns="0" rIns="0" bIns="0" rtlCol="0" anchor="t"/>
          <a:lstStyle/>
          <a:p>
            <a:pPr marL="0" indent="0" algn="l">
              <a:lnSpc>
                <a:spcPts val="2650"/>
              </a:lnSpc>
              <a:buNone/>
            </a:pPr>
            <a:r>
              <a:rPr lang="en-US" sz="1650" dirty="0">
                <a:solidFill>
                  <a:srgbClr val="8F8F8F"/>
                </a:solidFill>
                <a:latin typeface="Arial" panose="020B0604020202020204" pitchFamily="34" charset="0"/>
                <a:ea typeface="Funnel Sans" pitchFamily="34" charset="-122"/>
                <a:cs typeface="Arial" panose="020B0604020202020204" pitchFamily="34" charset="0"/>
              </a:rPr>
              <a:t>T1566.001 - Phishing</a:t>
            </a:r>
            <a:endParaRPr lang="en-US" sz="1650" dirty="0">
              <a:latin typeface="Arial" panose="020B0604020202020204" pitchFamily="34" charset="0"/>
              <a:cs typeface="Arial" panose="020B0604020202020204" pitchFamily="34" charset="0"/>
            </a:endParaRPr>
          </a:p>
        </p:txBody>
      </p:sp>
      <p:sp>
        <p:nvSpPr>
          <p:cNvPr id="7" name="Text 5"/>
          <p:cNvSpPr/>
          <p:nvPr/>
        </p:nvSpPr>
        <p:spPr>
          <a:xfrm>
            <a:off x="7531060" y="1847969"/>
            <a:ext cx="6137434" cy="678418"/>
          </a:xfrm>
          <a:prstGeom prst="rect">
            <a:avLst/>
          </a:prstGeom>
          <a:noFill/>
          <a:ln/>
        </p:spPr>
        <p:txBody>
          <a:bodyPr wrap="square" lIns="0" tIns="0" rIns="0" bIns="0" rtlCol="0" anchor="t"/>
          <a:lstStyle/>
          <a:p>
            <a:pPr marL="0" indent="0" algn="l">
              <a:lnSpc>
                <a:spcPts val="2650"/>
              </a:lnSpc>
              <a:buNone/>
            </a:pPr>
            <a:r>
              <a:rPr lang="en-US" sz="1650" dirty="0">
                <a:solidFill>
                  <a:srgbClr val="8F8F8F"/>
                </a:solidFill>
                <a:latin typeface="Arial" panose="020B0604020202020204" pitchFamily="34" charset="0"/>
                <a:ea typeface="Funnel Sans" pitchFamily="34" charset="-122"/>
                <a:cs typeface="Arial" panose="020B0604020202020204" pitchFamily="34" charset="0"/>
              </a:rPr>
              <a:t>Conti gang send phishing email that seems legitimate, often impersonating trusted government department.</a:t>
            </a:r>
            <a:endParaRPr lang="en-US" sz="1650" dirty="0">
              <a:latin typeface="Arial" panose="020B0604020202020204" pitchFamily="34" charset="0"/>
              <a:cs typeface="Arial" panose="020B0604020202020204" pitchFamily="34" charset="0"/>
            </a:endParaRPr>
          </a:p>
        </p:txBody>
      </p:sp>
      <p:sp>
        <p:nvSpPr>
          <p:cNvPr id="8" name="Shape 6"/>
          <p:cNvSpPr/>
          <p:nvPr/>
        </p:nvSpPr>
        <p:spPr>
          <a:xfrm>
            <a:off x="749856" y="2661166"/>
            <a:ext cx="13130689" cy="1287185"/>
          </a:xfrm>
          <a:prstGeom prst="rect">
            <a:avLst/>
          </a:prstGeom>
          <a:solidFill>
            <a:srgbClr val="000000">
              <a:alpha val="4000"/>
            </a:srgbClr>
          </a:solidFill>
          <a:ln/>
        </p:spPr>
      </p:sp>
      <p:sp>
        <p:nvSpPr>
          <p:cNvPr id="9" name="Text 7"/>
          <p:cNvSpPr/>
          <p:nvPr/>
        </p:nvSpPr>
        <p:spPr>
          <a:xfrm>
            <a:off x="961906" y="2795945"/>
            <a:ext cx="2854762" cy="339209"/>
          </a:xfrm>
          <a:prstGeom prst="rect">
            <a:avLst/>
          </a:prstGeom>
          <a:noFill/>
          <a:ln/>
        </p:spPr>
        <p:txBody>
          <a:bodyPr wrap="none" lIns="0" tIns="0" rIns="0" bIns="0" rtlCol="0" anchor="t"/>
          <a:lstStyle/>
          <a:p>
            <a:pPr marL="0" indent="0" algn="l">
              <a:lnSpc>
                <a:spcPts val="2650"/>
              </a:lnSpc>
              <a:buNone/>
            </a:pPr>
            <a:r>
              <a:rPr lang="en-US" sz="1650" dirty="0">
                <a:solidFill>
                  <a:srgbClr val="8F8F8F"/>
                </a:solidFill>
                <a:latin typeface="Arial" panose="020B0604020202020204" pitchFamily="34" charset="0"/>
                <a:ea typeface="Funnel Sans" pitchFamily="34" charset="-122"/>
                <a:cs typeface="Arial" panose="020B0604020202020204" pitchFamily="34" charset="0"/>
              </a:rPr>
              <a:t>Credential Access</a:t>
            </a:r>
            <a:endParaRPr lang="en-US" sz="1650" dirty="0">
              <a:latin typeface="Arial" panose="020B0604020202020204" pitchFamily="34" charset="0"/>
              <a:cs typeface="Arial" panose="020B0604020202020204" pitchFamily="34" charset="0"/>
            </a:endParaRPr>
          </a:p>
        </p:txBody>
      </p:sp>
      <p:sp>
        <p:nvSpPr>
          <p:cNvPr id="10" name="Text 8"/>
          <p:cNvSpPr/>
          <p:nvPr/>
        </p:nvSpPr>
        <p:spPr>
          <a:xfrm>
            <a:off x="4248388" y="2795945"/>
            <a:ext cx="2850952" cy="678418"/>
          </a:xfrm>
          <a:prstGeom prst="rect">
            <a:avLst/>
          </a:prstGeom>
          <a:noFill/>
          <a:ln/>
        </p:spPr>
        <p:txBody>
          <a:bodyPr wrap="square" lIns="0" tIns="0" rIns="0" bIns="0" rtlCol="0" anchor="t"/>
          <a:lstStyle/>
          <a:p>
            <a:pPr marL="0" indent="0" algn="l">
              <a:lnSpc>
                <a:spcPts val="2650"/>
              </a:lnSpc>
              <a:buNone/>
            </a:pPr>
            <a:r>
              <a:rPr lang="en-US" sz="1650" dirty="0">
                <a:solidFill>
                  <a:srgbClr val="8F8F8F"/>
                </a:solidFill>
                <a:latin typeface="Arial" panose="020B0604020202020204" pitchFamily="34" charset="0"/>
                <a:ea typeface="Funnel Sans" pitchFamily="34" charset="-122"/>
                <a:cs typeface="Arial" panose="020B0604020202020204" pitchFamily="34" charset="0"/>
              </a:rPr>
              <a:t>T1003 - Extracting Credentials</a:t>
            </a:r>
            <a:endParaRPr lang="en-US" sz="1650" dirty="0">
              <a:latin typeface="Arial" panose="020B0604020202020204" pitchFamily="34" charset="0"/>
              <a:cs typeface="Arial" panose="020B0604020202020204" pitchFamily="34" charset="0"/>
            </a:endParaRPr>
          </a:p>
        </p:txBody>
      </p:sp>
      <p:sp>
        <p:nvSpPr>
          <p:cNvPr id="11" name="Text 9"/>
          <p:cNvSpPr/>
          <p:nvPr/>
        </p:nvSpPr>
        <p:spPr>
          <a:xfrm>
            <a:off x="7531060" y="2795945"/>
            <a:ext cx="6137434" cy="1017627"/>
          </a:xfrm>
          <a:prstGeom prst="rect">
            <a:avLst/>
          </a:prstGeom>
          <a:noFill/>
          <a:ln/>
        </p:spPr>
        <p:txBody>
          <a:bodyPr wrap="square" lIns="0" tIns="0" rIns="0" bIns="0" rtlCol="0" anchor="t"/>
          <a:lstStyle/>
          <a:p>
            <a:pPr marL="0" indent="0" algn="l">
              <a:lnSpc>
                <a:spcPts val="2650"/>
              </a:lnSpc>
              <a:buNone/>
            </a:pPr>
            <a:r>
              <a:rPr lang="en-US" sz="1650" dirty="0">
                <a:solidFill>
                  <a:srgbClr val="8F8F8F"/>
                </a:solidFill>
                <a:latin typeface="Arial" panose="020B0604020202020204" pitchFamily="34" charset="0"/>
                <a:ea typeface="Funnel Sans" pitchFamily="34" charset="-122"/>
                <a:cs typeface="Arial" panose="020B0604020202020204" pitchFamily="34" charset="0"/>
              </a:rPr>
              <a:t>Credential dumping malware was used to extract stored credentials, including usernames and passwords, from compromised systems.</a:t>
            </a:r>
            <a:endParaRPr lang="en-US" sz="1650" dirty="0">
              <a:latin typeface="Arial" panose="020B0604020202020204" pitchFamily="34" charset="0"/>
              <a:cs typeface="Arial" panose="020B0604020202020204" pitchFamily="34" charset="0"/>
            </a:endParaRPr>
          </a:p>
        </p:txBody>
      </p:sp>
      <p:sp>
        <p:nvSpPr>
          <p:cNvPr id="12" name="Shape 10"/>
          <p:cNvSpPr/>
          <p:nvPr/>
        </p:nvSpPr>
        <p:spPr>
          <a:xfrm>
            <a:off x="749856" y="3948351"/>
            <a:ext cx="13130689" cy="1287185"/>
          </a:xfrm>
          <a:prstGeom prst="rect">
            <a:avLst/>
          </a:prstGeom>
          <a:solidFill>
            <a:srgbClr val="FFFFFF">
              <a:alpha val="4000"/>
            </a:srgbClr>
          </a:solidFill>
          <a:ln/>
        </p:spPr>
      </p:sp>
      <p:sp>
        <p:nvSpPr>
          <p:cNvPr id="13" name="Text 11"/>
          <p:cNvSpPr/>
          <p:nvPr/>
        </p:nvSpPr>
        <p:spPr>
          <a:xfrm>
            <a:off x="961906" y="4083129"/>
            <a:ext cx="2854762" cy="339209"/>
          </a:xfrm>
          <a:prstGeom prst="rect">
            <a:avLst/>
          </a:prstGeom>
          <a:noFill/>
          <a:ln/>
        </p:spPr>
        <p:txBody>
          <a:bodyPr wrap="none" lIns="0" tIns="0" rIns="0" bIns="0" rtlCol="0" anchor="t"/>
          <a:lstStyle/>
          <a:p>
            <a:pPr marL="0" indent="0" algn="l">
              <a:lnSpc>
                <a:spcPts val="2650"/>
              </a:lnSpc>
              <a:buNone/>
            </a:pPr>
            <a:r>
              <a:rPr lang="en-US" sz="1650" dirty="0">
                <a:solidFill>
                  <a:srgbClr val="8F8F8F"/>
                </a:solidFill>
                <a:latin typeface="Arial" panose="020B0604020202020204" pitchFamily="34" charset="0"/>
                <a:ea typeface="Funnel Sans" pitchFamily="34" charset="-122"/>
                <a:cs typeface="Arial" panose="020B0604020202020204" pitchFamily="34" charset="0"/>
              </a:rPr>
              <a:t>Lateral Movement</a:t>
            </a:r>
            <a:endParaRPr lang="en-US" sz="1650" dirty="0">
              <a:latin typeface="Arial" panose="020B0604020202020204" pitchFamily="34" charset="0"/>
              <a:cs typeface="Arial" panose="020B0604020202020204" pitchFamily="34" charset="0"/>
            </a:endParaRPr>
          </a:p>
        </p:txBody>
      </p:sp>
      <p:sp>
        <p:nvSpPr>
          <p:cNvPr id="14" name="Text 12"/>
          <p:cNvSpPr/>
          <p:nvPr/>
        </p:nvSpPr>
        <p:spPr>
          <a:xfrm>
            <a:off x="4248388" y="4083129"/>
            <a:ext cx="2850952" cy="339209"/>
          </a:xfrm>
          <a:prstGeom prst="rect">
            <a:avLst/>
          </a:prstGeom>
          <a:noFill/>
          <a:ln/>
        </p:spPr>
        <p:txBody>
          <a:bodyPr wrap="none" lIns="0" tIns="0" rIns="0" bIns="0" rtlCol="0" anchor="t"/>
          <a:lstStyle/>
          <a:p>
            <a:pPr marL="0" indent="0" algn="l">
              <a:lnSpc>
                <a:spcPts val="2650"/>
              </a:lnSpc>
              <a:buNone/>
            </a:pPr>
            <a:r>
              <a:rPr lang="en-US" sz="1650" dirty="0">
                <a:solidFill>
                  <a:srgbClr val="8F8F8F"/>
                </a:solidFill>
                <a:latin typeface="Arial" panose="020B0604020202020204" pitchFamily="34" charset="0"/>
                <a:ea typeface="Funnel Sans" pitchFamily="34" charset="-122"/>
                <a:cs typeface="Arial" panose="020B0604020202020204" pitchFamily="34" charset="0"/>
              </a:rPr>
              <a:t>T1105 - Ingress Tool Transfer</a:t>
            </a:r>
            <a:endParaRPr lang="en-US" sz="1650" dirty="0">
              <a:latin typeface="Arial" panose="020B0604020202020204" pitchFamily="34" charset="0"/>
              <a:cs typeface="Arial" panose="020B0604020202020204" pitchFamily="34" charset="0"/>
            </a:endParaRPr>
          </a:p>
        </p:txBody>
      </p:sp>
      <p:sp>
        <p:nvSpPr>
          <p:cNvPr id="15" name="Text 13"/>
          <p:cNvSpPr/>
          <p:nvPr/>
        </p:nvSpPr>
        <p:spPr>
          <a:xfrm>
            <a:off x="7531060" y="4083129"/>
            <a:ext cx="6137434" cy="1017627"/>
          </a:xfrm>
          <a:prstGeom prst="rect">
            <a:avLst/>
          </a:prstGeom>
          <a:noFill/>
          <a:ln/>
        </p:spPr>
        <p:txBody>
          <a:bodyPr wrap="square" lIns="0" tIns="0" rIns="0" bIns="0" rtlCol="0" anchor="t"/>
          <a:lstStyle/>
          <a:p>
            <a:pPr marL="0" indent="0" algn="l">
              <a:lnSpc>
                <a:spcPts val="2650"/>
              </a:lnSpc>
              <a:buNone/>
            </a:pPr>
            <a:r>
              <a:rPr lang="en-US" sz="1650" dirty="0">
                <a:solidFill>
                  <a:srgbClr val="8F8F8F"/>
                </a:solidFill>
                <a:latin typeface="Arial" panose="020B0604020202020204" pitchFamily="34" charset="0"/>
                <a:ea typeface="Funnel Sans" pitchFamily="34" charset="-122"/>
                <a:cs typeface="Arial" panose="020B0604020202020204" pitchFamily="34" charset="0"/>
              </a:rPr>
              <a:t>The Conti gang transferred and deployed tools, such as Remote Access Trojans (RATs), into compromised Costa Rican government systems.</a:t>
            </a:r>
            <a:endParaRPr lang="en-US" sz="1650" dirty="0">
              <a:latin typeface="Arial" panose="020B0604020202020204" pitchFamily="34" charset="0"/>
              <a:cs typeface="Arial" panose="020B0604020202020204" pitchFamily="34" charset="0"/>
            </a:endParaRPr>
          </a:p>
        </p:txBody>
      </p:sp>
      <p:sp>
        <p:nvSpPr>
          <p:cNvPr id="16" name="Shape 14"/>
          <p:cNvSpPr/>
          <p:nvPr/>
        </p:nvSpPr>
        <p:spPr>
          <a:xfrm>
            <a:off x="749856" y="5235535"/>
            <a:ext cx="13130689" cy="947976"/>
          </a:xfrm>
          <a:prstGeom prst="rect">
            <a:avLst/>
          </a:prstGeom>
          <a:solidFill>
            <a:srgbClr val="000000">
              <a:alpha val="4000"/>
            </a:srgbClr>
          </a:solidFill>
          <a:ln/>
        </p:spPr>
      </p:sp>
      <p:sp>
        <p:nvSpPr>
          <p:cNvPr id="17" name="Text 15"/>
          <p:cNvSpPr/>
          <p:nvPr/>
        </p:nvSpPr>
        <p:spPr>
          <a:xfrm>
            <a:off x="961906" y="5370314"/>
            <a:ext cx="2854762" cy="339209"/>
          </a:xfrm>
          <a:prstGeom prst="rect">
            <a:avLst/>
          </a:prstGeom>
          <a:noFill/>
          <a:ln/>
        </p:spPr>
        <p:txBody>
          <a:bodyPr wrap="none" lIns="0" tIns="0" rIns="0" bIns="0" rtlCol="0" anchor="t"/>
          <a:lstStyle/>
          <a:p>
            <a:pPr marL="0" indent="0" algn="l">
              <a:lnSpc>
                <a:spcPts val="2650"/>
              </a:lnSpc>
              <a:buNone/>
            </a:pPr>
            <a:r>
              <a:rPr lang="en-US" sz="1650" dirty="0">
                <a:solidFill>
                  <a:srgbClr val="8F8F8F"/>
                </a:solidFill>
                <a:latin typeface="Arial" panose="020B0604020202020204" pitchFamily="34" charset="0"/>
                <a:ea typeface="Funnel Sans" pitchFamily="34" charset="-122"/>
                <a:cs typeface="Arial" panose="020B0604020202020204" pitchFamily="34" charset="0"/>
              </a:rPr>
              <a:t>Command and Control</a:t>
            </a:r>
            <a:endParaRPr lang="en-US" sz="1650" dirty="0">
              <a:latin typeface="Arial" panose="020B0604020202020204" pitchFamily="34" charset="0"/>
              <a:cs typeface="Arial" panose="020B0604020202020204" pitchFamily="34" charset="0"/>
            </a:endParaRPr>
          </a:p>
        </p:txBody>
      </p:sp>
      <p:sp>
        <p:nvSpPr>
          <p:cNvPr id="18" name="Text 16"/>
          <p:cNvSpPr/>
          <p:nvPr/>
        </p:nvSpPr>
        <p:spPr>
          <a:xfrm>
            <a:off x="4248388" y="5370314"/>
            <a:ext cx="2850952" cy="339209"/>
          </a:xfrm>
          <a:prstGeom prst="rect">
            <a:avLst/>
          </a:prstGeom>
          <a:noFill/>
          <a:ln/>
        </p:spPr>
        <p:txBody>
          <a:bodyPr wrap="none" lIns="0" tIns="0" rIns="0" bIns="0" rtlCol="0" anchor="t"/>
          <a:lstStyle/>
          <a:p>
            <a:pPr marL="0" indent="0" algn="l">
              <a:lnSpc>
                <a:spcPts val="2650"/>
              </a:lnSpc>
              <a:buNone/>
            </a:pPr>
            <a:r>
              <a:rPr lang="en-US" sz="1650" dirty="0">
                <a:solidFill>
                  <a:srgbClr val="8F8F8F"/>
                </a:solidFill>
                <a:latin typeface="Arial" panose="020B0604020202020204" pitchFamily="34" charset="0"/>
                <a:ea typeface="Funnel Sans" pitchFamily="34" charset="-122"/>
                <a:cs typeface="Arial" panose="020B0604020202020204" pitchFamily="34" charset="0"/>
              </a:rPr>
              <a:t>T1071.001 - Web Protocols</a:t>
            </a:r>
            <a:endParaRPr lang="en-US" sz="1650" dirty="0">
              <a:latin typeface="Arial" panose="020B0604020202020204" pitchFamily="34" charset="0"/>
              <a:cs typeface="Arial" panose="020B0604020202020204" pitchFamily="34" charset="0"/>
            </a:endParaRPr>
          </a:p>
        </p:txBody>
      </p:sp>
      <p:sp>
        <p:nvSpPr>
          <p:cNvPr id="19" name="Text 17"/>
          <p:cNvSpPr/>
          <p:nvPr/>
        </p:nvSpPr>
        <p:spPr>
          <a:xfrm>
            <a:off x="7531060" y="5370314"/>
            <a:ext cx="6137434" cy="678418"/>
          </a:xfrm>
          <a:prstGeom prst="rect">
            <a:avLst/>
          </a:prstGeom>
          <a:noFill/>
          <a:ln/>
        </p:spPr>
        <p:txBody>
          <a:bodyPr wrap="square" lIns="0" tIns="0" rIns="0" bIns="0" rtlCol="0" anchor="t"/>
          <a:lstStyle/>
          <a:p>
            <a:pPr marL="0" indent="0" algn="l">
              <a:lnSpc>
                <a:spcPts val="2650"/>
              </a:lnSpc>
              <a:buNone/>
            </a:pPr>
            <a:r>
              <a:rPr lang="en-US" sz="1650" dirty="0">
                <a:solidFill>
                  <a:srgbClr val="8F8F8F"/>
                </a:solidFill>
                <a:latin typeface="Arial" panose="020B0604020202020204" pitchFamily="34" charset="0"/>
                <a:ea typeface="Funnel Sans" pitchFamily="34" charset="-122"/>
                <a:cs typeface="Arial" panose="020B0604020202020204" pitchFamily="34" charset="0"/>
              </a:rPr>
              <a:t>Conti gang used installed cobalt strike beacon to communicate and controlled server using HTTP/HTTPS traffic.</a:t>
            </a:r>
            <a:endParaRPr lang="en-US" sz="1650" dirty="0">
              <a:latin typeface="Arial" panose="020B0604020202020204" pitchFamily="34" charset="0"/>
              <a:cs typeface="Arial" panose="020B0604020202020204" pitchFamily="34" charset="0"/>
            </a:endParaRPr>
          </a:p>
        </p:txBody>
      </p:sp>
      <p:sp>
        <p:nvSpPr>
          <p:cNvPr id="20" name="Shape 18"/>
          <p:cNvSpPr/>
          <p:nvPr/>
        </p:nvSpPr>
        <p:spPr>
          <a:xfrm>
            <a:off x="749856" y="6183511"/>
            <a:ext cx="13130689" cy="1287185"/>
          </a:xfrm>
          <a:prstGeom prst="rect">
            <a:avLst/>
          </a:prstGeom>
          <a:solidFill>
            <a:srgbClr val="FFFFFF">
              <a:alpha val="4000"/>
            </a:srgbClr>
          </a:solidFill>
          <a:ln/>
        </p:spPr>
      </p:sp>
      <p:sp>
        <p:nvSpPr>
          <p:cNvPr id="21" name="Text 19"/>
          <p:cNvSpPr/>
          <p:nvPr/>
        </p:nvSpPr>
        <p:spPr>
          <a:xfrm>
            <a:off x="961906" y="6318290"/>
            <a:ext cx="2854762" cy="339209"/>
          </a:xfrm>
          <a:prstGeom prst="rect">
            <a:avLst/>
          </a:prstGeom>
          <a:noFill/>
          <a:ln/>
        </p:spPr>
        <p:txBody>
          <a:bodyPr wrap="none" lIns="0" tIns="0" rIns="0" bIns="0" rtlCol="0" anchor="t"/>
          <a:lstStyle/>
          <a:p>
            <a:pPr marL="0" indent="0" algn="l">
              <a:lnSpc>
                <a:spcPts val="2650"/>
              </a:lnSpc>
              <a:buNone/>
            </a:pPr>
            <a:r>
              <a:rPr lang="en-US" sz="1650" dirty="0">
                <a:solidFill>
                  <a:srgbClr val="8F8F8F"/>
                </a:solidFill>
                <a:latin typeface="Arial" panose="020B0604020202020204" pitchFamily="34" charset="0"/>
                <a:ea typeface="Funnel Sans" pitchFamily="34" charset="-122"/>
                <a:cs typeface="Arial" panose="020B0604020202020204" pitchFamily="34" charset="0"/>
              </a:rPr>
              <a:t>Impact</a:t>
            </a:r>
            <a:endParaRPr lang="en-US" sz="1650" dirty="0">
              <a:latin typeface="Arial" panose="020B0604020202020204" pitchFamily="34" charset="0"/>
              <a:cs typeface="Arial" panose="020B0604020202020204" pitchFamily="34" charset="0"/>
            </a:endParaRPr>
          </a:p>
        </p:txBody>
      </p:sp>
      <p:sp>
        <p:nvSpPr>
          <p:cNvPr id="22" name="Text 20"/>
          <p:cNvSpPr/>
          <p:nvPr/>
        </p:nvSpPr>
        <p:spPr>
          <a:xfrm>
            <a:off x="4248388" y="6318290"/>
            <a:ext cx="2850952" cy="339209"/>
          </a:xfrm>
          <a:prstGeom prst="rect">
            <a:avLst/>
          </a:prstGeom>
          <a:noFill/>
          <a:ln/>
        </p:spPr>
        <p:txBody>
          <a:bodyPr wrap="none" lIns="0" tIns="0" rIns="0" bIns="0" rtlCol="0" anchor="t"/>
          <a:lstStyle/>
          <a:p>
            <a:pPr marL="0" indent="0" algn="l">
              <a:lnSpc>
                <a:spcPts val="2650"/>
              </a:lnSpc>
              <a:buNone/>
            </a:pPr>
            <a:r>
              <a:rPr lang="en-US" sz="1650" dirty="0">
                <a:solidFill>
                  <a:srgbClr val="8F8F8F"/>
                </a:solidFill>
                <a:latin typeface="Arial" panose="020B0604020202020204" pitchFamily="34" charset="0"/>
                <a:ea typeface="Funnel Sans" pitchFamily="34" charset="-122"/>
                <a:cs typeface="Arial" panose="020B0604020202020204" pitchFamily="34" charset="0"/>
              </a:rPr>
              <a:t>T1486 - Data Encryption</a:t>
            </a:r>
            <a:endParaRPr lang="en-US" sz="1650" dirty="0">
              <a:latin typeface="Arial" panose="020B0604020202020204" pitchFamily="34" charset="0"/>
              <a:cs typeface="Arial" panose="020B0604020202020204" pitchFamily="34" charset="0"/>
            </a:endParaRPr>
          </a:p>
        </p:txBody>
      </p:sp>
      <p:sp>
        <p:nvSpPr>
          <p:cNvPr id="23" name="Text 21"/>
          <p:cNvSpPr/>
          <p:nvPr/>
        </p:nvSpPr>
        <p:spPr>
          <a:xfrm>
            <a:off x="7531060" y="6318290"/>
            <a:ext cx="6137434" cy="1017627"/>
          </a:xfrm>
          <a:prstGeom prst="rect">
            <a:avLst/>
          </a:prstGeom>
          <a:noFill/>
          <a:ln/>
        </p:spPr>
        <p:txBody>
          <a:bodyPr wrap="square" lIns="0" tIns="0" rIns="0" bIns="0" rtlCol="0" anchor="t"/>
          <a:lstStyle/>
          <a:p>
            <a:pPr marL="0" indent="0" algn="l">
              <a:lnSpc>
                <a:spcPts val="2650"/>
              </a:lnSpc>
              <a:buNone/>
            </a:pPr>
            <a:r>
              <a:rPr lang="en-US" sz="1650" dirty="0">
                <a:solidFill>
                  <a:srgbClr val="8F8F8F"/>
                </a:solidFill>
                <a:latin typeface="Arial" panose="020B0604020202020204" pitchFamily="34" charset="0"/>
                <a:ea typeface="Funnel Sans" pitchFamily="34" charset="-122"/>
                <a:cs typeface="Arial" panose="020B0604020202020204" pitchFamily="34" charset="0"/>
              </a:rPr>
              <a:t>Conti gang encrypted system and all sensitive data of government agencies like Ministry of Finance and Ministry of Labour.</a:t>
            </a:r>
            <a:endParaRPr lang="en-US" sz="1650"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2473166" y="421005"/>
            <a:ext cx="6750368" cy="478393"/>
          </a:xfrm>
          <a:prstGeom prst="rect">
            <a:avLst/>
          </a:prstGeom>
          <a:noFill/>
          <a:ln/>
        </p:spPr>
        <p:txBody>
          <a:bodyPr wrap="none" lIns="0" tIns="0" rIns="0" bIns="0" rtlCol="0" anchor="t"/>
          <a:lstStyle/>
          <a:p>
            <a:pPr marL="0" indent="0" algn="l">
              <a:lnSpc>
                <a:spcPts val="3750"/>
              </a:lnSpc>
              <a:buNone/>
            </a:pPr>
            <a:r>
              <a:rPr lang="en-US" sz="3000" dirty="0">
                <a:solidFill>
                  <a:srgbClr val="DDDDDD"/>
                </a:solidFill>
                <a:latin typeface="Mona Sans Semi Bold" pitchFamily="34" charset="0"/>
                <a:ea typeface="Mona Sans Semi Bold" pitchFamily="34" charset="-122"/>
                <a:cs typeface="Mona Sans Semi Bold" pitchFamily="34" charset="-120"/>
              </a:rPr>
              <a:t>Background and Issue Identification:</a:t>
            </a:r>
            <a:endParaRPr lang="en-US" sz="3000" dirty="0"/>
          </a:p>
        </p:txBody>
      </p:sp>
      <p:pic>
        <p:nvPicPr>
          <p:cNvPr id="3" name="Image 0" descr="preencoded.png"/>
          <p:cNvPicPr>
            <a:picLocks noChangeAspect="1"/>
          </p:cNvPicPr>
          <p:nvPr/>
        </p:nvPicPr>
        <p:blipFill>
          <a:blip r:embed="rId3"/>
          <a:stretch>
            <a:fillRect/>
          </a:stretch>
        </p:blipFill>
        <p:spPr>
          <a:xfrm>
            <a:off x="4193500" y="1205508"/>
            <a:ext cx="6243399" cy="3783806"/>
          </a:xfrm>
          <a:prstGeom prst="rect">
            <a:avLst/>
          </a:prstGeom>
        </p:spPr>
      </p:pic>
      <p:sp>
        <p:nvSpPr>
          <p:cNvPr id="4" name="Text 1"/>
          <p:cNvSpPr/>
          <p:nvPr/>
        </p:nvSpPr>
        <p:spPr>
          <a:xfrm>
            <a:off x="2473166" y="5161478"/>
            <a:ext cx="9684068" cy="244912"/>
          </a:xfrm>
          <a:prstGeom prst="rect">
            <a:avLst/>
          </a:prstGeom>
          <a:noFill/>
          <a:ln/>
        </p:spPr>
        <p:txBody>
          <a:bodyPr wrap="none" lIns="0" tIns="0" rIns="0" bIns="0" rtlCol="0" anchor="t"/>
          <a:lstStyle/>
          <a:p>
            <a:pPr marL="0" indent="0" algn="l">
              <a:lnSpc>
                <a:spcPts val="1900"/>
              </a:lnSpc>
              <a:buNone/>
            </a:pPr>
            <a:endParaRPr lang="en-US" sz="1200" dirty="0"/>
          </a:p>
        </p:txBody>
      </p:sp>
      <p:sp>
        <p:nvSpPr>
          <p:cNvPr id="5" name="Text 2"/>
          <p:cNvSpPr/>
          <p:nvPr/>
        </p:nvSpPr>
        <p:spPr>
          <a:xfrm>
            <a:off x="2473166" y="5578554"/>
            <a:ext cx="9684068" cy="489823"/>
          </a:xfrm>
          <a:prstGeom prst="rect">
            <a:avLst/>
          </a:prstGeom>
          <a:noFill/>
          <a:ln/>
        </p:spPr>
        <p:txBody>
          <a:bodyPr wrap="square" lIns="0" tIns="0" rIns="0" bIns="0" rtlCol="0" anchor="t"/>
          <a:lstStyle/>
          <a:p>
            <a:pPr marL="0" indent="0" algn="l">
              <a:lnSpc>
                <a:spcPts val="1900"/>
              </a:lnSpc>
              <a:buNone/>
            </a:pPr>
            <a:r>
              <a:rPr lang="en-US" sz="1500" dirty="0">
                <a:solidFill>
                  <a:srgbClr val="8F8F8F"/>
                </a:solidFill>
                <a:latin typeface="Arial" panose="020B0604020202020204" pitchFamily="34" charset="0"/>
                <a:ea typeface="Funnel Sans" pitchFamily="34" charset="-122"/>
                <a:cs typeface="Arial" panose="020B0604020202020204" pitchFamily="34" charset="0"/>
              </a:rPr>
              <a:t>The specific issue in the Costa Rica ransomware attack was the targeting of critical government infrastructure, particularly the Ministry of Finance, which disrupted digital tax and customs system.</a:t>
            </a:r>
            <a:endParaRPr lang="en-US" sz="1500" dirty="0">
              <a:latin typeface="Arial" panose="020B0604020202020204" pitchFamily="34" charset="0"/>
              <a:cs typeface="Arial" panose="020B0604020202020204" pitchFamily="34" charset="0"/>
            </a:endParaRPr>
          </a:p>
        </p:txBody>
      </p:sp>
      <p:sp>
        <p:nvSpPr>
          <p:cNvPr id="6" name="Text 3"/>
          <p:cNvSpPr/>
          <p:nvPr/>
        </p:nvSpPr>
        <p:spPr>
          <a:xfrm>
            <a:off x="2473166" y="6240542"/>
            <a:ext cx="9684068" cy="734735"/>
          </a:xfrm>
          <a:prstGeom prst="rect">
            <a:avLst/>
          </a:prstGeom>
          <a:noFill/>
          <a:ln/>
        </p:spPr>
        <p:txBody>
          <a:bodyPr wrap="square" lIns="0" tIns="0" rIns="0" bIns="0" rtlCol="0" anchor="t"/>
          <a:lstStyle/>
          <a:p>
            <a:pPr marL="0" indent="0" algn="l">
              <a:lnSpc>
                <a:spcPts val="1900"/>
              </a:lnSpc>
              <a:buNone/>
            </a:pPr>
            <a:r>
              <a:rPr lang="en-US" sz="1500" dirty="0">
                <a:solidFill>
                  <a:srgbClr val="8F8F8F"/>
                </a:solidFill>
                <a:latin typeface="Arial" panose="020B0604020202020204" pitchFamily="34" charset="0"/>
                <a:ea typeface="Funnel Sans" pitchFamily="34" charset="-122"/>
                <a:cs typeface="Arial" panose="020B0604020202020204" pitchFamily="34" charset="0"/>
              </a:rPr>
              <a:t>The exposed of various weaknesses like no regulation forcing public institutions to implement recommended security controls, system updates or network segmentation and known vulnerabilities some of which existing for years remained unpatched in the country's cybersecurity refences</a:t>
            </a:r>
            <a:endParaRPr lang="en-US" sz="1500" dirty="0">
              <a:latin typeface="Arial" panose="020B0604020202020204" pitchFamily="34" charset="0"/>
              <a:cs typeface="Arial" panose="020B0604020202020204" pitchFamily="34" charset="0"/>
            </a:endParaRPr>
          </a:p>
        </p:txBody>
      </p:sp>
      <p:sp>
        <p:nvSpPr>
          <p:cNvPr id="7" name="Text 4"/>
          <p:cNvSpPr/>
          <p:nvPr/>
        </p:nvSpPr>
        <p:spPr>
          <a:xfrm>
            <a:off x="2473166" y="7147441"/>
            <a:ext cx="9684068" cy="244912"/>
          </a:xfrm>
          <a:prstGeom prst="rect">
            <a:avLst/>
          </a:prstGeom>
          <a:noFill/>
          <a:ln/>
        </p:spPr>
        <p:txBody>
          <a:bodyPr wrap="none" lIns="0" tIns="0" rIns="0" bIns="0" rtlCol="0" anchor="t"/>
          <a:lstStyle/>
          <a:p>
            <a:pPr marL="0" indent="0" algn="l">
              <a:lnSpc>
                <a:spcPts val="1900"/>
              </a:lnSpc>
              <a:buNone/>
            </a:pPr>
            <a:r>
              <a:rPr lang="en-US" sz="1500" dirty="0">
                <a:solidFill>
                  <a:srgbClr val="8F8F8F"/>
                </a:solidFill>
                <a:latin typeface="Arial" panose="020B0604020202020204" pitchFamily="34" charset="0"/>
                <a:ea typeface="Funnel Sans" pitchFamily="34" charset="-122"/>
                <a:cs typeface="Arial" panose="020B0604020202020204" pitchFamily="34" charset="0"/>
              </a:rPr>
              <a:t>Public institutions lacked of sufficient trained cybersecurity professional and did not educate about phishing and malware risk.</a:t>
            </a:r>
            <a:endParaRPr lang="en-US" sz="1500" dirty="0">
              <a:latin typeface="Arial" panose="020B0604020202020204" pitchFamily="34" charset="0"/>
              <a:cs typeface="Arial" panose="020B0604020202020204" pitchFamily="34" charset="0"/>
            </a:endParaRPr>
          </a:p>
        </p:txBody>
      </p:sp>
      <p:sp>
        <p:nvSpPr>
          <p:cNvPr id="8" name="Text 5"/>
          <p:cNvSpPr/>
          <p:nvPr/>
        </p:nvSpPr>
        <p:spPr>
          <a:xfrm>
            <a:off x="2473166" y="7564517"/>
            <a:ext cx="9684068" cy="244912"/>
          </a:xfrm>
          <a:prstGeom prst="rect">
            <a:avLst/>
          </a:prstGeom>
          <a:noFill/>
          <a:ln/>
        </p:spPr>
        <p:txBody>
          <a:bodyPr wrap="none" lIns="0" tIns="0" rIns="0" bIns="0" rtlCol="0" anchor="t"/>
          <a:lstStyle/>
          <a:p>
            <a:pPr marL="0" indent="0" algn="l">
              <a:lnSpc>
                <a:spcPts val="1900"/>
              </a:lnSpc>
              <a:buNone/>
            </a:pPr>
            <a:r>
              <a:rPr lang="en-US" sz="1500" dirty="0">
                <a:solidFill>
                  <a:srgbClr val="8F8F8F"/>
                </a:solidFill>
                <a:latin typeface="Arial" panose="020B0604020202020204" pitchFamily="34" charset="0"/>
                <a:ea typeface="Funnel Sans" pitchFamily="34" charset="-122"/>
                <a:cs typeface="Arial" panose="020B0604020202020204" pitchFamily="34" charset="0"/>
              </a:rPr>
              <a:t>This made social engineering attacks a likely entry points for ransomware, allowing malware spread internally.</a:t>
            </a:r>
            <a:endParaRPr lang="en-US" sz="1500"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TotalTime>
  <Words>973</Words>
  <Application>Microsoft Office PowerPoint</Application>
  <PresentationFormat>Custom</PresentationFormat>
  <Paragraphs>97</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Mona Sans Semi Bold</vt:lpstr>
      <vt:lpstr>Funnel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Prabin Pradhan</cp:lastModifiedBy>
  <cp:revision>6</cp:revision>
  <dcterms:created xsi:type="dcterms:W3CDTF">2026-01-24T10:57:23Z</dcterms:created>
  <dcterms:modified xsi:type="dcterms:W3CDTF">2026-01-27T04:37:30Z</dcterms:modified>
</cp:coreProperties>
</file>